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emf" ContentType="image/x-emf"/>
  <Default Extension="xls" ContentType="application/vnd.ms-exce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gif" ContentType="image/gif"/>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57" r:id="rId2"/>
    <p:sldId id="256" r:id="rId3"/>
    <p:sldId id="258" r:id="rId4"/>
    <p:sldId id="260" r:id="rId5"/>
    <p:sldId id="259" r:id="rId6"/>
    <p:sldId id="261" r:id="rId7"/>
    <p:sldId id="262" r:id="rId8"/>
    <p:sldId id="274" r:id="rId9"/>
    <p:sldId id="264" r:id="rId10"/>
    <p:sldId id="265" r:id="rId11"/>
    <p:sldId id="266" r:id="rId12"/>
    <p:sldId id="267" r:id="rId13"/>
    <p:sldId id="268" r:id="rId14"/>
    <p:sldId id="269" r:id="rId15"/>
    <p:sldId id="270" r:id="rId16"/>
    <p:sldId id="271" r:id="rId17"/>
    <p:sldId id="272" r:id="rId18"/>
    <p:sldId id="273" r:id="rId19"/>
    <p:sldId id="263"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50" d="100"/>
          <a:sy n="50" d="100"/>
        </p:scale>
        <p:origin x="-1452" y="-51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1.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2.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B9C8365-BFEC-4FAB-BB99-44B64033E79C}" type="datetimeFigureOut">
              <a:rPr lang="en-US" smtClean="0"/>
              <a:pPr/>
              <a:t>11/11/2009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AB3C820-38D3-483F-87AB-E66BB919B218}"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ADDD748-374F-4BBC-BF68-7D941005A8F1}" type="slidenum">
              <a:rPr lang="en-US"/>
              <a:pPr/>
              <a:t>10</a:t>
            </a:fld>
            <a:endParaRPr lang="en-US"/>
          </a:p>
        </p:txBody>
      </p:sp>
      <p:sp>
        <p:nvSpPr>
          <p:cNvPr id="15362" name="Rectangle 2"/>
          <p:cNvSpPr>
            <a:spLocks noGrp="1" noRot="1" noChangeAspect="1" noChangeArrowheads="1" noTextEdit="1"/>
          </p:cNvSpPr>
          <p:nvPr>
            <p:ph type="sldImg"/>
          </p:nvPr>
        </p:nvSpPr>
        <p:spPr>
          <a:ln/>
        </p:spPr>
      </p:sp>
      <p:sp>
        <p:nvSpPr>
          <p:cNvPr id="15363" name="Rectangle 3"/>
          <p:cNvSpPr>
            <a:spLocks noGrp="1" noChangeArrowheads="1"/>
          </p:cNvSpPr>
          <p:nvPr>
            <p:ph type="body" idx="1"/>
          </p:nvPr>
        </p:nvSpPr>
        <p:spPr/>
        <p:txBody>
          <a:bodyPr/>
          <a:lstStyle/>
          <a:p>
            <a:r>
              <a:rPr lang="en-US"/>
              <a:t>This slide would be “Extra Credit”</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1DB26F3-7B9D-4332-8059-BD93675F4772}" type="datetimeFigureOut">
              <a:rPr lang="en-US" smtClean="0"/>
              <a:pPr/>
              <a:t>11/11/2009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47E197A-D430-4E3F-AF43-D1C1E482C03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1DB26F3-7B9D-4332-8059-BD93675F4772}" type="datetimeFigureOut">
              <a:rPr lang="en-US" smtClean="0"/>
              <a:pPr/>
              <a:t>11/11/2009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47E197A-D430-4E3F-AF43-D1C1E482C03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1DB26F3-7B9D-4332-8059-BD93675F4772}" type="datetimeFigureOut">
              <a:rPr lang="en-US" smtClean="0"/>
              <a:pPr/>
              <a:t>11/11/2009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47E197A-D430-4E3F-AF43-D1C1E482C039}"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fourObj">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685800" y="609600"/>
            <a:ext cx="77724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685800" y="19812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9812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685800" y="41148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41148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685800" y="6248400"/>
            <a:ext cx="1905000" cy="457200"/>
          </a:xfrm>
        </p:spPr>
        <p:txBody>
          <a:bodyPr/>
          <a:lstStyle>
            <a:lvl1pPr>
              <a:defRPr/>
            </a:lvl1pPr>
          </a:lstStyle>
          <a:p>
            <a:endParaRPr lang="en-US"/>
          </a:p>
        </p:txBody>
      </p:sp>
      <p:sp>
        <p:nvSpPr>
          <p:cNvPr id="8" name="Footer Placeholder 7"/>
          <p:cNvSpPr>
            <a:spLocks noGrp="1"/>
          </p:cNvSpPr>
          <p:nvPr>
            <p:ph type="ftr" sz="quarter" idx="11"/>
          </p:nvPr>
        </p:nvSpPr>
        <p:spPr>
          <a:xfrm>
            <a:off x="3124200" y="6248400"/>
            <a:ext cx="2895600" cy="457200"/>
          </a:xfrm>
        </p:spPr>
        <p:txBody>
          <a:bodyPr/>
          <a:lstStyle>
            <a:lvl1pPr>
              <a:defRPr/>
            </a:lvl1pPr>
          </a:lstStyle>
          <a:p>
            <a:endParaRPr lang="en-US"/>
          </a:p>
        </p:txBody>
      </p:sp>
      <p:sp>
        <p:nvSpPr>
          <p:cNvPr id="9" name="Slide Number Placeholder 8"/>
          <p:cNvSpPr>
            <a:spLocks noGrp="1"/>
          </p:cNvSpPr>
          <p:nvPr>
            <p:ph type="sldNum" sz="quarter" idx="12"/>
          </p:nvPr>
        </p:nvSpPr>
        <p:spPr>
          <a:xfrm>
            <a:off x="6553200" y="6248400"/>
            <a:ext cx="1905000" cy="457200"/>
          </a:xfrm>
        </p:spPr>
        <p:txBody>
          <a:bodyPr/>
          <a:lstStyle>
            <a:lvl1pPr>
              <a:defRPr/>
            </a:lvl1pPr>
          </a:lstStyle>
          <a:p>
            <a:fld id="{F08FC17E-FDD4-4E68-A5E4-3F43FEBA61F3}" type="slidenum">
              <a:rPr lang="en-US"/>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4648200" y="1981200"/>
            <a:ext cx="3810000" cy="4114800"/>
          </a:xfrm>
        </p:spPr>
        <p:txBody>
          <a:bodyPr/>
          <a:lstStyle/>
          <a:p>
            <a:endParaRPr lang="en-US"/>
          </a:p>
        </p:txBody>
      </p:sp>
      <p:sp>
        <p:nvSpPr>
          <p:cNvPr id="5" name="Date Placeholder 4"/>
          <p:cNvSpPr>
            <a:spLocks noGrp="1"/>
          </p:cNvSpPr>
          <p:nvPr>
            <p:ph type="dt" sz="half" idx="10"/>
          </p:nvPr>
        </p:nvSpPr>
        <p:spPr>
          <a:xfrm>
            <a:off x="685800" y="6248400"/>
            <a:ext cx="1905000" cy="457200"/>
          </a:xfrm>
        </p:spPr>
        <p:txBody>
          <a:bodyPr/>
          <a:lstStyle>
            <a:lvl1pPr>
              <a:defRPr/>
            </a:lvl1pPr>
          </a:lstStyle>
          <a:p>
            <a:endParaRPr lang="en-US"/>
          </a:p>
        </p:txBody>
      </p:sp>
      <p:sp>
        <p:nvSpPr>
          <p:cNvPr id="6" name="Footer Placeholder 5"/>
          <p:cNvSpPr>
            <a:spLocks noGrp="1"/>
          </p:cNvSpPr>
          <p:nvPr>
            <p:ph type="ftr" sz="quarter" idx="11"/>
          </p:nvPr>
        </p:nvSpPr>
        <p:spPr>
          <a:xfrm>
            <a:off x="3124200" y="6248400"/>
            <a:ext cx="2895600" cy="457200"/>
          </a:xfrm>
        </p:spPr>
        <p:txBody>
          <a:bodyPr/>
          <a:lstStyle>
            <a:lvl1pPr>
              <a:defRPr/>
            </a:lvl1pPr>
          </a:lstStyle>
          <a:p>
            <a:endParaRPr lang="en-US"/>
          </a:p>
        </p:txBody>
      </p:sp>
      <p:sp>
        <p:nvSpPr>
          <p:cNvPr id="7" name="Slide Number Placeholder 6"/>
          <p:cNvSpPr>
            <a:spLocks noGrp="1"/>
          </p:cNvSpPr>
          <p:nvPr>
            <p:ph type="sldNum" sz="quarter" idx="12"/>
          </p:nvPr>
        </p:nvSpPr>
        <p:spPr>
          <a:xfrm>
            <a:off x="6553200" y="6248400"/>
            <a:ext cx="1905000" cy="457200"/>
          </a:xfrm>
        </p:spPr>
        <p:txBody>
          <a:bodyPr/>
          <a:lstStyle>
            <a:lvl1pPr>
              <a:defRPr/>
            </a:lvl1pPr>
          </a:lstStyle>
          <a:p>
            <a:fld id="{1E8B892A-CB6F-4E65-A94C-B4E970F3239D}" type="slidenum">
              <a:rPr lang="en-US"/>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clipArtAndTx">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ClipArt Placeholder 2"/>
          <p:cNvSpPr>
            <a:spLocks noGrp="1"/>
          </p:cNvSpPr>
          <p:nvPr>
            <p:ph type="clipArt" sz="half" idx="1"/>
          </p:nvPr>
        </p:nvSpPr>
        <p:spPr>
          <a:xfrm>
            <a:off x="685800" y="1981200"/>
            <a:ext cx="3810000" cy="4114800"/>
          </a:xfrm>
        </p:spPr>
        <p:txBody>
          <a:bodyPr/>
          <a:lstStyle/>
          <a:p>
            <a:endParaRPr lang="en-US"/>
          </a:p>
        </p:txBody>
      </p:sp>
      <p:sp>
        <p:nvSpPr>
          <p:cNvPr id="4" name="Text Placeholder 3"/>
          <p:cNvSpPr>
            <a:spLocks noGrp="1"/>
          </p:cNvSpPr>
          <p:nvPr>
            <p:ph type="body"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85800" y="6248400"/>
            <a:ext cx="1905000" cy="457200"/>
          </a:xfrm>
        </p:spPr>
        <p:txBody>
          <a:bodyPr/>
          <a:lstStyle>
            <a:lvl1pPr>
              <a:defRPr/>
            </a:lvl1pPr>
          </a:lstStyle>
          <a:p>
            <a:endParaRPr lang="en-US"/>
          </a:p>
        </p:txBody>
      </p:sp>
      <p:sp>
        <p:nvSpPr>
          <p:cNvPr id="6" name="Footer Placeholder 5"/>
          <p:cNvSpPr>
            <a:spLocks noGrp="1"/>
          </p:cNvSpPr>
          <p:nvPr>
            <p:ph type="ftr" sz="quarter" idx="11"/>
          </p:nvPr>
        </p:nvSpPr>
        <p:spPr>
          <a:xfrm>
            <a:off x="3124200" y="6248400"/>
            <a:ext cx="2895600" cy="457200"/>
          </a:xfrm>
        </p:spPr>
        <p:txBody>
          <a:bodyPr/>
          <a:lstStyle>
            <a:lvl1pPr>
              <a:defRPr/>
            </a:lvl1pPr>
          </a:lstStyle>
          <a:p>
            <a:endParaRPr lang="en-US"/>
          </a:p>
        </p:txBody>
      </p:sp>
      <p:sp>
        <p:nvSpPr>
          <p:cNvPr id="7" name="Slide Number Placeholder 6"/>
          <p:cNvSpPr>
            <a:spLocks noGrp="1"/>
          </p:cNvSpPr>
          <p:nvPr>
            <p:ph type="sldNum" sz="quarter" idx="12"/>
          </p:nvPr>
        </p:nvSpPr>
        <p:spPr>
          <a:xfrm>
            <a:off x="6553200" y="6248400"/>
            <a:ext cx="1905000" cy="457200"/>
          </a:xfrm>
        </p:spPr>
        <p:txBody>
          <a:bodyPr/>
          <a:lstStyle>
            <a:lvl1pPr>
              <a:defRPr/>
            </a:lvl1pPr>
          </a:lstStyle>
          <a:p>
            <a:fld id="{81E14C60-225D-4549-950A-9BD2119068FD}"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1DB26F3-7B9D-4332-8059-BD93675F4772}" type="datetimeFigureOut">
              <a:rPr lang="en-US" smtClean="0"/>
              <a:pPr/>
              <a:t>11/11/2009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47E197A-D430-4E3F-AF43-D1C1E482C03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1DB26F3-7B9D-4332-8059-BD93675F4772}" type="datetimeFigureOut">
              <a:rPr lang="en-US" smtClean="0"/>
              <a:pPr/>
              <a:t>11/11/2009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47E197A-D430-4E3F-AF43-D1C1E482C03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1DB26F3-7B9D-4332-8059-BD93675F4772}" type="datetimeFigureOut">
              <a:rPr lang="en-US" smtClean="0"/>
              <a:pPr/>
              <a:t>11/11/2009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47E197A-D430-4E3F-AF43-D1C1E482C03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1DB26F3-7B9D-4332-8059-BD93675F4772}" type="datetimeFigureOut">
              <a:rPr lang="en-US" smtClean="0"/>
              <a:pPr/>
              <a:t>11/11/2009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47E197A-D430-4E3F-AF43-D1C1E482C03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1DB26F3-7B9D-4332-8059-BD93675F4772}" type="datetimeFigureOut">
              <a:rPr lang="en-US" smtClean="0"/>
              <a:pPr/>
              <a:t>11/11/2009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47E197A-D430-4E3F-AF43-D1C1E482C03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1DB26F3-7B9D-4332-8059-BD93675F4772}" type="datetimeFigureOut">
              <a:rPr lang="en-US" smtClean="0"/>
              <a:pPr/>
              <a:t>11/11/2009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47E197A-D430-4E3F-AF43-D1C1E482C03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1DB26F3-7B9D-4332-8059-BD93675F4772}" type="datetimeFigureOut">
              <a:rPr lang="en-US" smtClean="0"/>
              <a:pPr/>
              <a:t>11/11/2009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47E197A-D430-4E3F-AF43-D1C1E482C03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1DB26F3-7B9D-4332-8059-BD93675F4772}" type="datetimeFigureOut">
              <a:rPr lang="en-US" smtClean="0"/>
              <a:pPr/>
              <a:t>11/11/2009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47E197A-D430-4E3F-AF43-D1C1E482C03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1DB26F3-7B9D-4332-8059-BD93675F4772}" type="datetimeFigureOut">
              <a:rPr lang="en-US" smtClean="0"/>
              <a:pPr/>
              <a:t>11/11/2009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47E197A-D430-4E3F-AF43-D1C1E482C039}"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11.jpeg"/><Relationship Id="rId5" Type="http://schemas.openxmlformats.org/officeDocument/2006/relationships/image" Target="../media/image10.png"/><Relationship Id="rId4" Type="http://schemas.openxmlformats.org/officeDocument/2006/relationships/image" Target="../media/image9.jpeg"/></Relationships>
</file>

<file path=ppt/slides/_rels/slide11.x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image" Target="../media/image14.wmf"/><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3" Type="http://schemas.openxmlformats.org/officeDocument/2006/relationships/image" Target="../media/image17.gif"/><Relationship Id="rId2" Type="http://schemas.openxmlformats.org/officeDocument/2006/relationships/image" Target="../media/image16.gif"/><Relationship Id="rId1" Type="http://schemas.openxmlformats.org/officeDocument/2006/relationships/slideLayout" Target="../slideLayouts/slideLayout2.xml"/><Relationship Id="rId5" Type="http://schemas.openxmlformats.org/officeDocument/2006/relationships/image" Target="../media/image19.gif"/><Relationship Id="rId4" Type="http://schemas.openxmlformats.org/officeDocument/2006/relationships/image" Target="../media/image18.gif"/></Relationships>
</file>

<file path=ppt/slides/_rels/slide16.xml.rels><?xml version="1.0" encoding="UTF-8" standalone="yes"?>
<Relationships xmlns="http://schemas.openxmlformats.org/package/2006/relationships"><Relationship Id="rId3" Type="http://schemas.openxmlformats.org/officeDocument/2006/relationships/oleObject" Target="../embeddings/Microsoft_Office_Excel_97-2003_Worksheet1.xls"/><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17.xml.rels><?xml version="1.0" encoding="UTF-8" standalone="yes"?>
<Relationships xmlns="http://schemas.openxmlformats.org/package/2006/relationships"><Relationship Id="rId3" Type="http://schemas.openxmlformats.org/officeDocument/2006/relationships/oleObject" Target="../embeddings/Microsoft_Office_Excel_97-2003_Worksheet2.xls"/><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_rels/slide18.xml.rels><?xml version="1.0" encoding="UTF-8" standalone="yes"?>
<Relationships xmlns="http://schemas.openxmlformats.org/package/2006/relationships"><Relationship Id="rId3" Type="http://schemas.openxmlformats.org/officeDocument/2006/relationships/oleObject" Target="../embeddings/Microsoft_Office_Excel_97-2003_Worksheet3.xls"/><Relationship Id="rId2" Type="http://schemas.openxmlformats.org/officeDocument/2006/relationships/slideLayout" Target="../slideLayouts/slideLayout2.xml"/><Relationship Id="rId1" Type="http://schemas.openxmlformats.org/officeDocument/2006/relationships/vmlDrawing" Target="../drawings/vmlDrawing3.v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838200" y="533400"/>
            <a:ext cx="7772400" cy="2308324"/>
          </a:xfrm>
          <a:prstGeom prst="rect">
            <a:avLst/>
          </a:prstGeom>
          <a:noFill/>
        </p:spPr>
        <p:txBody>
          <a:bodyPr wrap="square" rtlCol="0">
            <a:spAutoFit/>
          </a:bodyPr>
          <a:lstStyle/>
          <a:p>
            <a:pPr algn="ctr"/>
            <a:r>
              <a:rPr lang="en-US" sz="4000" dirty="0" smtClean="0">
                <a:latin typeface="Chunk Type" pitchFamily="2" charset="0"/>
              </a:rPr>
              <a:t>Project Based Learning!!!</a:t>
            </a:r>
          </a:p>
          <a:p>
            <a:pPr algn="ctr"/>
            <a:r>
              <a:rPr lang="en-US" sz="4000" dirty="0" smtClean="0">
                <a:latin typeface="Chunk Type" pitchFamily="2" charset="0"/>
              </a:rPr>
              <a:t>Preparing our students for the 21</a:t>
            </a:r>
            <a:r>
              <a:rPr lang="en-US" sz="4000" baseline="30000" dirty="0" smtClean="0">
                <a:latin typeface="Chunk Type" pitchFamily="2" charset="0"/>
              </a:rPr>
              <a:t>st</a:t>
            </a:r>
            <a:r>
              <a:rPr lang="en-US" sz="4000" dirty="0" smtClean="0">
                <a:latin typeface="Chunk Type" pitchFamily="2" charset="0"/>
              </a:rPr>
              <a:t> century!!!</a:t>
            </a:r>
          </a:p>
          <a:p>
            <a:pPr algn="ctr"/>
            <a:endParaRPr lang="en-US" sz="2400" dirty="0">
              <a:latin typeface="Chunk Type" pitchFamily="2" charset="0"/>
            </a:endParaRPr>
          </a:p>
        </p:txBody>
      </p:sp>
      <p:pic>
        <p:nvPicPr>
          <p:cNvPr id="36866" name="Picture 2" descr="http://2.bp.blogspot.com/_1V7yqGAV58k/SY6uTX0MRZI/AAAAAAAAAJE/KvuJRgmJA-E/s200/Working+Together+Teamwork+Puzzle+Concept.jpg"/>
          <p:cNvPicPr>
            <a:picLocks noChangeAspect="1" noChangeArrowheads="1"/>
          </p:cNvPicPr>
          <p:nvPr/>
        </p:nvPicPr>
        <p:blipFill>
          <a:blip r:embed="rId2" cstate="print"/>
          <a:srcRect/>
          <a:stretch>
            <a:fillRect/>
          </a:stretch>
        </p:blipFill>
        <p:spPr bwMode="auto">
          <a:xfrm>
            <a:off x="3429000" y="3429000"/>
            <a:ext cx="2971800" cy="2971800"/>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4" name="Rectangle 2"/>
          <p:cNvSpPr>
            <a:spLocks noGrp="1" noChangeArrowheads="1"/>
          </p:cNvSpPr>
          <p:nvPr>
            <p:ph type="title" sz="quarter"/>
          </p:nvPr>
        </p:nvSpPr>
        <p:spPr>
          <a:xfrm>
            <a:off x="0" y="0"/>
            <a:ext cx="9144000" cy="914400"/>
          </a:xfrm>
        </p:spPr>
        <p:txBody>
          <a:bodyPr/>
          <a:lstStyle/>
          <a:p>
            <a:pPr algn="l"/>
            <a:r>
              <a:rPr lang="en-US">
                <a:latin typeface="Kristen ITC" pitchFamily="66" charset="0"/>
              </a:rPr>
              <a:t>There are 4 seasons in each year.  </a:t>
            </a:r>
          </a:p>
        </p:txBody>
      </p:sp>
      <p:pic>
        <p:nvPicPr>
          <p:cNvPr id="3096" name="Picture 24" descr="PH02887J"/>
          <p:cNvPicPr>
            <a:picLocks noGrp="1" noChangeAspect="1" noChangeArrowheads="1"/>
          </p:cNvPicPr>
          <p:nvPr>
            <p:ph sz="quarter" idx="1"/>
          </p:nvPr>
        </p:nvPicPr>
        <p:blipFill>
          <a:blip r:embed="rId3" cstate="print"/>
          <a:srcRect/>
          <a:stretch>
            <a:fillRect/>
          </a:stretch>
        </p:blipFill>
        <p:spPr>
          <a:xfrm>
            <a:off x="1104900" y="1981200"/>
            <a:ext cx="2971800" cy="1981200"/>
          </a:xfrm>
          <a:noFill/>
          <a:ln/>
        </p:spPr>
      </p:pic>
      <p:pic>
        <p:nvPicPr>
          <p:cNvPr id="3099" name="Picture 27" descr="PH01242J"/>
          <p:cNvPicPr>
            <a:picLocks noGrp="1" noChangeAspect="1" noChangeArrowheads="1"/>
          </p:cNvPicPr>
          <p:nvPr>
            <p:ph sz="quarter" idx="4"/>
          </p:nvPr>
        </p:nvPicPr>
        <p:blipFill>
          <a:blip r:embed="rId4" cstate="print"/>
          <a:srcRect/>
          <a:stretch>
            <a:fillRect/>
          </a:stretch>
        </p:blipFill>
        <p:spPr>
          <a:xfrm>
            <a:off x="5181600" y="4200525"/>
            <a:ext cx="2743200" cy="1809750"/>
          </a:xfrm>
          <a:ln/>
        </p:spPr>
      </p:pic>
      <p:pic>
        <p:nvPicPr>
          <p:cNvPr id="3100" name="Picture 28" descr="PH01235U"/>
          <p:cNvPicPr>
            <a:picLocks noGrp="1" noChangeAspect="1" noChangeArrowheads="1"/>
          </p:cNvPicPr>
          <p:nvPr>
            <p:ph sz="quarter" idx="3"/>
          </p:nvPr>
        </p:nvPicPr>
        <p:blipFill>
          <a:blip r:embed="rId5" cstate="print"/>
          <a:srcRect/>
          <a:stretch>
            <a:fillRect/>
          </a:stretch>
        </p:blipFill>
        <p:spPr>
          <a:xfrm>
            <a:off x="1219200" y="4191000"/>
            <a:ext cx="2743200" cy="1828800"/>
          </a:xfrm>
          <a:noFill/>
          <a:ln/>
        </p:spPr>
      </p:pic>
      <p:pic>
        <p:nvPicPr>
          <p:cNvPr id="3102" name="Picture 30" descr="j0289284"/>
          <p:cNvPicPr>
            <a:picLocks noGrp="1" noChangeAspect="1" noChangeArrowheads="1"/>
          </p:cNvPicPr>
          <p:nvPr>
            <p:ph sz="quarter" idx="2"/>
          </p:nvPr>
        </p:nvPicPr>
        <p:blipFill>
          <a:blip r:embed="rId6" cstate="print"/>
          <a:srcRect/>
          <a:stretch>
            <a:fillRect/>
          </a:stretch>
        </p:blipFill>
        <p:spPr>
          <a:xfrm>
            <a:off x="5035550" y="1981200"/>
            <a:ext cx="3033713" cy="1981200"/>
          </a:xfrm>
          <a:noFill/>
          <a:ln/>
        </p:spPr>
      </p:pic>
      <p:sp>
        <p:nvSpPr>
          <p:cNvPr id="3104" name="Text Box 32"/>
          <p:cNvSpPr txBox="1">
            <a:spLocks noChangeArrowheads="1"/>
          </p:cNvSpPr>
          <p:nvPr/>
        </p:nvSpPr>
        <p:spPr bwMode="auto">
          <a:xfrm>
            <a:off x="1524000" y="6172200"/>
            <a:ext cx="2286000" cy="823913"/>
          </a:xfrm>
          <a:prstGeom prst="rect">
            <a:avLst/>
          </a:prstGeom>
          <a:noFill/>
          <a:ln w="9525">
            <a:noFill/>
            <a:miter lim="800000"/>
            <a:headEnd/>
            <a:tailEnd/>
          </a:ln>
          <a:effectLst/>
        </p:spPr>
        <p:txBody>
          <a:bodyPr>
            <a:spAutoFit/>
          </a:bodyPr>
          <a:lstStyle/>
          <a:p>
            <a:pPr>
              <a:spcBef>
                <a:spcPct val="50000"/>
              </a:spcBef>
            </a:pPr>
            <a:r>
              <a:rPr lang="en-US"/>
              <a:t>winter</a:t>
            </a:r>
          </a:p>
        </p:txBody>
      </p:sp>
      <p:sp>
        <p:nvSpPr>
          <p:cNvPr id="3105" name="Text Box 33"/>
          <p:cNvSpPr txBox="1">
            <a:spLocks noChangeArrowheads="1"/>
          </p:cNvSpPr>
          <p:nvPr/>
        </p:nvSpPr>
        <p:spPr bwMode="auto">
          <a:xfrm>
            <a:off x="1508125" y="1077913"/>
            <a:ext cx="2463800" cy="823912"/>
          </a:xfrm>
          <a:prstGeom prst="rect">
            <a:avLst/>
          </a:prstGeom>
          <a:noFill/>
          <a:ln w="9525">
            <a:noFill/>
            <a:miter lim="800000"/>
            <a:headEnd/>
            <a:tailEnd/>
          </a:ln>
          <a:effectLst/>
        </p:spPr>
        <p:txBody>
          <a:bodyPr wrap="none">
            <a:spAutoFit/>
          </a:bodyPr>
          <a:lstStyle/>
          <a:p>
            <a:r>
              <a:rPr lang="en-US"/>
              <a:t>summer</a:t>
            </a:r>
          </a:p>
        </p:txBody>
      </p:sp>
      <p:sp>
        <p:nvSpPr>
          <p:cNvPr id="3106" name="Text Box 34"/>
          <p:cNvSpPr txBox="1">
            <a:spLocks noChangeArrowheads="1"/>
          </p:cNvSpPr>
          <p:nvPr/>
        </p:nvSpPr>
        <p:spPr bwMode="auto">
          <a:xfrm>
            <a:off x="5546725" y="1154113"/>
            <a:ext cx="1144588" cy="823912"/>
          </a:xfrm>
          <a:prstGeom prst="rect">
            <a:avLst/>
          </a:prstGeom>
          <a:noFill/>
          <a:ln w="9525">
            <a:noFill/>
            <a:miter lim="800000"/>
            <a:headEnd/>
            <a:tailEnd/>
          </a:ln>
          <a:effectLst/>
        </p:spPr>
        <p:txBody>
          <a:bodyPr wrap="none">
            <a:spAutoFit/>
          </a:bodyPr>
          <a:lstStyle/>
          <a:p>
            <a:r>
              <a:rPr lang="en-US"/>
              <a:t>fall</a:t>
            </a:r>
          </a:p>
        </p:txBody>
      </p:sp>
      <p:sp>
        <p:nvSpPr>
          <p:cNvPr id="3107" name="Text Box 35"/>
          <p:cNvSpPr txBox="1">
            <a:spLocks noChangeArrowheads="1"/>
          </p:cNvSpPr>
          <p:nvPr/>
        </p:nvSpPr>
        <p:spPr bwMode="auto">
          <a:xfrm>
            <a:off x="5622925" y="6110288"/>
            <a:ext cx="1951038" cy="823912"/>
          </a:xfrm>
          <a:prstGeom prst="rect">
            <a:avLst/>
          </a:prstGeom>
          <a:noFill/>
          <a:ln w="9525">
            <a:noFill/>
            <a:miter lim="800000"/>
            <a:headEnd/>
            <a:tailEnd/>
          </a:ln>
          <a:effectLst/>
        </p:spPr>
        <p:txBody>
          <a:bodyPr wrap="none">
            <a:spAutoFit/>
          </a:bodyPr>
          <a:lstStyle/>
          <a:p>
            <a:r>
              <a:rPr lang="en-US"/>
              <a:t>spring</a:t>
            </a:r>
          </a:p>
        </p:txBody>
      </p:sp>
    </p:spTree>
  </p:cSld>
  <p:clrMapOvr>
    <a:masterClrMapping/>
  </p:clrMapOvr>
  <p:transition advTm="10272"/>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algn="l"/>
            <a:r>
              <a:rPr lang="en-US">
                <a:latin typeface="Kristen ITC" pitchFamily="66" charset="0"/>
              </a:rPr>
              <a:t>In the summer:</a:t>
            </a:r>
          </a:p>
        </p:txBody>
      </p:sp>
      <p:sp>
        <p:nvSpPr>
          <p:cNvPr id="4099" name="Rectangle 3"/>
          <p:cNvSpPr>
            <a:spLocks noGrp="1" noChangeArrowheads="1"/>
          </p:cNvSpPr>
          <p:nvPr>
            <p:ph type="body" sz="half" idx="1"/>
          </p:nvPr>
        </p:nvSpPr>
        <p:spPr>
          <a:xfrm>
            <a:off x="685800" y="1676400"/>
            <a:ext cx="3810000" cy="4876800"/>
          </a:xfrm>
        </p:spPr>
        <p:txBody>
          <a:bodyPr/>
          <a:lstStyle/>
          <a:p>
            <a:r>
              <a:rPr lang="en-US" sz="2400">
                <a:latin typeface="Kristen ITC" pitchFamily="66" charset="0"/>
              </a:rPr>
              <a:t>It is HOT!</a:t>
            </a:r>
          </a:p>
          <a:p>
            <a:r>
              <a:rPr lang="en-US" sz="2400">
                <a:latin typeface="Kristen ITC" pitchFamily="66" charset="0"/>
              </a:rPr>
              <a:t>The sun shines a lot.</a:t>
            </a:r>
          </a:p>
          <a:p>
            <a:r>
              <a:rPr lang="en-US" sz="2400">
                <a:latin typeface="Kristen ITC" pitchFamily="66" charset="0"/>
              </a:rPr>
              <a:t>We go to the pool.</a:t>
            </a:r>
          </a:p>
          <a:p>
            <a:r>
              <a:rPr lang="en-US" sz="2400">
                <a:latin typeface="Kristen ITC" pitchFamily="66" charset="0"/>
              </a:rPr>
              <a:t>We take vacations.</a:t>
            </a:r>
          </a:p>
          <a:p>
            <a:r>
              <a:rPr lang="en-US" sz="2400">
                <a:latin typeface="Kristen ITC" pitchFamily="66" charset="0"/>
              </a:rPr>
              <a:t>School starts when summer is almost over.</a:t>
            </a:r>
          </a:p>
          <a:p>
            <a:r>
              <a:rPr lang="en-US" sz="2400">
                <a:latin typeface="Kristen ITC" pitchFamily="66" charset="0"/>
              </a:rPr>
              <a:t>Trees have lots of leaves.</a:t>
            </a:r>
          </a:p>
        </p:txBody>
      </p:sp>
      <p:pic>
        <p:nvPicPr>
          <p:cNvPr id="4101" name="Picture 5" descr="NA01090_"/>
          <p:cNvPicPr>
            <a:picLocks noGrp="1" noChangeAspect="1" noChangeArrowheads="1"/>
          </p:cNvPicPr>
          <p:nvPr>
            <p:ph type="clipArt" sz="half" idx="2"/>
          </p:nvPr>
        </p:nvPicPr>
        <p:blipFill>
          <a:blip r:embed="rId2" cstate="print"/>
          <a:srcRect/>
          <a:stretch>
            <a:fillRect/>
          </a:stretch>
        </p:blipFill>
        <p:spPr>
          <a:xfrm>
            <a:off x="4648200" y="2209800"/>
            <a:ext cx="3810000" cy="3227388"/>
          </a:xfrm>
        </p:spPr>
      </p:pic>
    </p:spTree>
  </p:cSld>
  <p:clrMapOvr>
    <a:masterClrMapping/>
  </p:clrMapOvr>
  <p:transition advTm="7712"/>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algn="l"/>
            <a:r>
              <a:rPr lang="en-US">
                <a:latin typeface="Kristen ITC" pitchFamily="66" charset="0"/>
              </a:rPr>
              <a:t>In the fall:</a:t>
            </a:r>
          </a:p>
        </p:txBody>
      </p:sp>
      <p:sp>
        <p:nvSpPr>
          <p:cNvPr id="5124" name="Rectangle 4"/>
          <p:cNvSpPr>
            <a:spLocks noGrp="1" noChangeArrowheads="1"/>
          </p:cNvSpPr>
          <p:nvPr>
            <p:ph type="body" sz="half" idx="2"/>
          </p:nvPr>
        </p:nvSpPr>
        <p:spPr>
          <a:xfrm>
            <a:off x="4648200" y="1219200"/>
            <a:ext cx="4114800" cy="5334000"/>
          </a:xfrm>
        </p:spPr>
        <p:txBody>
          <a:bodyPr/>
          <a:lstStyle/>
          <a:p>
            <a:r>
              <a:rPr lang="en-US" sz="2400">
                <a:latin typeface="Kristen ITC" pitchFamily="66" charset="0"/>
              </a:rPr>
              <a:t>The days get shorter.</a:t>
            </a:r>
          </a:p>
          <a:p>
            <a:r>
              <a:rPr lang="en-US" sz="2400">
                <a:latin typeface="Kristen ITC" pitchFamily="66" charset="0"/>
              </a:rPr>
              <a:t>It’s cooler.</a:t>
            </a:r>
          </a:p>
          <a:p>
            <a:r>
              <a:rPr lang="en-US" sz="2400">
                <a:latin typeface="Kristen ITC" pitchFamily="66" charset="0"/>
              </a:rPr>
              <a:t>It rains sometimes.</a:t>
            </a:r>
          </a:p>
          <a:p>
            <a:r>
              <a:rPr lang="en-US" sz="2400">
                <a:latin typeface="Kristen ITC" pitchFamily="66" charset="0"/>
              </a:rPr>
              <a:t>We go to school every day.</a:t>
            </a:r>
          </a:p>
          <a:p>
            <a:r>
              <a:rPr lang="en-US" sz="2400">
                <a:latin typeface="Kristen ITC" pitchFamily="66" charset="0"/>
              </a:rPr>
              <a:t>Farmers harvest their crops.</a:t>
            </a:r>
          </a:p>
          <a:p>
            <a:r>
              <a:rPr lang="en-US" sz="2400">
                <a:latin typeface="Kristen ITC" pitchFamily="66" charset="0"/>
              </a:rPr>
              <a:t>The birds fly south.</a:t>
            </a:r>
          </a:p>
          <a:p>
            <a:r>
              <a:rPr lang="en-US" sz="2400">
                <a:latin typeface="Kristen ITC" pitchFamily="66" charset="0"/>
              </a:rPr>
              <a:t>Leaves fall off the trees.</a:t>
            </a:r>
          </a:p>
        </p:txBody>
      </p:sp>
      <p:pic>
        <p:nvPicPr>
          <p:cNvPr id="5125" name="Picture 5" descr="FD00414_"/>
          <p:cNvPicPr>
            <a:picLocks noGrp="1" noChangeAspect="1" noChangeArrowheads="1"/>
          </p:cNvPicPr>
          <p:nvPr>
            <p:ph type="clipArt" sz="half" idx="1"/>
          </p:nvPr>
        </p:nvPicPr>
        <p:blipFill>
          <a:blip r:embed="rId2" cstate="print"/>
          <a:srcRect/>
          <a:stretch>
            <a:fillRect/>
          </a:stretch>
        </p:blipFill>
        <p:spPr>
          <a:xfrm>
            <a:off x="693738" y="2133600"/>
            <a:ext cx="3497262" cy="3962400"/>
          </a:xfrm>
        </p:spPr>
      </p:pic>
    </p:spTree>
  </p:cSld>
  <p:clrMapOvr>
    <a:masterClrMapping/>
  </p:clrMapOvr>
  <p:transition advTm="928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algn="l"/>
            <a:r>
              <a:rPr lang="en-US">
                <a:latin typeface="Kristen ITC" pitchFamily="66" charset="0"/>
              </a:rPr>
              <a:t>In the winter:	</a:t>
            </a:r>
          </a:p>
        </p:txBody>
      </p:sp>
      <p:sp>
        <p:nvSpPr>
          <p:cNvPr id="6147" name="Rectangle 3"/>
          <p:cNvSpPr>
            <a:spLocks noGrp="1" noChangeArrowheads="1"/>
          </p:cNvSpPr>
          <p:nvPr>
            <p:ph type="body" sz="half" idx="1"/>
          </p:nvPr>
        </p:nvSpPr>
        <p:spPr>
          <a:xfrm>
            <a:off x="685800" y="1828800"/>
            <a:ext cx="3810000" cy="4724400"/>
          </a:xfrm>
        </p:spPr>
        <p:txBody>
          <a:bodyPr/>
          <a:lstStyle/>
          <a:p>
            <a:r>
              <a:rPr lang="en-US" sz="2400">
                <a:latin typeface="Kristen ITC" pitchFamily="66" charset="0"/>
              </a:rPr>
              <a:t>It is COLD!</a:t>
            </a:r>
          </a:p>
          <a:p>
            <a:r>
              <a:rPr lang="en-US" sz="2400">
                <a:latin typeface="Kristen ITC" pitchFamily="66" charset="0"/>
              </a:rPr>
              <a:t>It’s dark a lot. </a:t>
            </a:r>
          </a:p>
          <a:p>
            <a:r>
              <a:rPr lang="en-US" sz="2400">
                <a:latin typeface="Kristen ITC" pitchFamily="66" charset="0"/>
              </a:rPr>
              <a:t>It might snow, and it rains a lot.</a:t>
            </a:r>
          </a:p>
          <a:p>
            <a:r>
              <a:rPr lang="en-US" sz="2400">
                <a:latin typeface="Kristen ITC" pitchFamily="66" charset="0"/>
              </a:rPr>
              <a:t>Christmas is in the winter.</a:t>
            </a:r>
          </a:p>
          <a:p>
            <a:r>
              <a:rPr lang="en-US" sz="2400">
                <a:latin typeface="Kristen ITC" pitchFamily="66" charset="0"/>
              </a:rPr>
              <a:t>We build snowmen if it snows.</a:t>
            </a:r>
          </a:p>
          <a:p>
            <a:r>
              <a:rPr lang="en-US" sz="2400">
                <a:latin typeface="Kristen ITC" pitchFamily="66" charset="0"/>
              </a:rPr>
              <a:t>The trees don’t have leaves.</a:t>
            </a:r>
          </a:p>
          <a:p>
            <a:endParaRPr lang="en-US" sz="2400">
              <a:latin typeface="Kristen ITC" pitchFamily="66" charset="0"/>
            </a:endParaRPr>
          </a:p>
        </p:txBody>
      </p:sp>
      <p:pic>
        <p:nvPicPr>
          <p:cNvPr id="6149" name="Picture 5" descr="NA00865_"/>
          <p:cNvPicPr>
            <a:picLocks noGrp="1" noChangeAspect="1" noChangeArrowheads="1"/>
          </p:cNvPicPr>
          <p:nvPr>
            <p:ph type="clipArt" sz="half" idx="2"/>
          </p:nvPr>
        </p:nvPicPr>
        <p:blipFill>
          <a:blip r:embed="rId2" cstate="print"/>
          <a:srcRect/>
          <a:stretch>
            <a:fillRect/>
          </a:stretch>
        </p:blipFill>
        <p:spPr>
          <a:xfrm>
            <a:off x="4764088" y="1981200"/>
            <a:ext cx="3576637" cy="4114800"/>
          </a:xfrm>
        </p:spPr>
      </p:pic>
    </p:spTree>
  </p:cSld>
  <p:clrMapOvr>
    <a:masterClrMapping/>
  </p:clrMapOvr>
  <p:transition advTm="10208"/>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685800" y="228600"/>
            <a:ext cx="3810000" cy="1295400"/>
          </a:xfrm>
        </p:spPr>
        <p:txBody>
          <a:bodyPr/>
          <a:lstStyle/>
          <a:p>
            <a:pPr algn="l"/>
            <a:r>
              <a:rPr lang="en-US">
                <a:latin typeface="Kristen ITC" pitchFamily="66" charset="0"/>
              </a:rPr>
              <a:t>In the spring:</a:t>
            </a:r>
          </a:p>
        </p:txBody>
      </p:sp>
      <p:sp>
        <p:nvSpPr>
          <p:cNvPr id="7172" name="Rectangle 4"/>
          <p:cNvSpPr>
            <a:spLocks noGrp="1" noChangeArrowheads="1"/>
          </p:cNvSpPr>
          <p:nvPr>
            <p:ph type="body" sz="half" idx="2"/>
          </p:nvPr>
        </p:nvSpPr>
        <p:spPr>
          <a:xfrm>
            <a:off x="4495800" y="1295400"/>
            <a:ext cx="4267200" cy="5181600"/>
          </a:xfrm>
        </p:spPr>
        <p:txBody>
          <a:bodyPr/>
          <a:lstStyle/>
          <a:p>
            <a:r>
              <a:rPr lang="en-US" sz="2400">
                <a:latin typeface="Kristen ITC" pitchFamily="66" charset="0"/>
              </a:rPr>
              <a:t>The days get longer.</a:t>
            </a:r>
          </a:p>
          <a:p>
            <a:r>
              <a:rPr lang="en-US" sz="2400">
                <a:latin typeface="Kristen ITC" pitchFamily="66" charset="0"/>
              </a:rPr>
              <a:t>It’s getting warmer.</a:t>
            </a:r>
          </a:p>
          <a:p>
            <a:r>
              <a:rPr lang="en-US" sz="2400">
                <a:latin typeface="Kristen ITC" pitchFamily="66" charset="0"/>
              </a:rPr>
              <a:t>It still rains a lot.</a:t>
            </a:r>
          </a:p>
          <a:p>
            <a:r>
              <a:rPr lang="en-US" sz="2400">
                <a:latin typeface="Kristen ITC" pitchFamily="66" charset="0"/>
              </a:rPr>
              <a:t>School ends when it’s almost the end of spring.</a:t>
            </a:r>
          </a:p>
          <a:p>
            <a:r>
              <a:rPr lang="en-US" sz="2400">
                <a:latin typeface="Kristen ITC" pitchFamily="66" charset="0"/>
              </a:rPr>
              <a:t>We plant seeds and watch them grow.</a:t>
            </a:r>
          </a:p>
          <a:p>
            <a:r>
              <a:rPr lang="en-US" sz="2400">
                <a:latin typeface="Kristen ITC" pitchFamily="66" charset="0"/>
              </a:rPr>
              <a:t>The birds come back.</a:t>
            </a:r>
          </a:p>
          <a:p>
            <a:r>
              <a:rPr lang="en-US" sz="2400">
                <a:latin typeface="Kristen ITC" pitchFamily="66" charset="0"/>
              </a:rPr>
              <a:t>Trees get new leaves.</a:t>
            </a:r>
          </a:p>
        </p:txBody>
      </p:sp>
      <p:pic>
        <p:nvPicPr>
          <p:cNvPr id="7173" name="Picture 5" descr="NA01366_"/>
          <p:cNvPicPr>
            <a:picLocks noGrp="1" noChangeAspect="1" noChangeArrowheads="1"/>
          </p:cNvPicPr>
          <p:nvPr>
            <p:ph type="clipArt" sz="half" idx="1"/>
          </p:nvPr>
        </p:nvPicPr>
        <p:blipFill>
          <a:blip r:embed="rId2" cstate="print"/>
          <a:srcRect/>
          <a:stretch>
            <a:fillRect/>
          </a:stretch>
        </p:blipFill>
        <p:spPr>
          <a:xfrm>
            <a:off x="685800" y="2133600"/>
            <a:ext cx="3810000" cy="3375025"/>
          </a:xfrm>
        </p:spPr>
      </p:pic>
    </p:spTree>
  </p:cSld>
  <p:clrMapOvr>
    <a:masterClrMapping/>
  </p:clrMapOvr>
  <p:transition advTm="9408"/>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228600" y="609600"/>
            <a:ext cx="8534400" cy="1143000"/>
          </a:xfrm>
        </p:spPr>
        <p:txBody>
          <a:bodyPr/>
          <a:lstStyle/>
          <a:p>
            <a:pPr algn="l"/>
            <a:r>
              <a:rPr lang="en-US">
                <a:latin typeface="Kristen ITC" pitchFamily="66" charset="0"/>
              </a:rPr>
              <a:t>Trees change in every season.</a:t>
            </a:r>
          </a:p>
        </p:txBody>
      </p:sp>
      <p:sp>
        <p:nvSpPr>
          <p:cNvPr id="8195" name="Rectangle 3"/>
          <p:cNvSpPr>
            <a:spLocks noGrp="1" noChangeArrowheads="1"/>
          </p:cNvSpPr>
          <p:nvPr>
            <p:ph type="body" idx="1"/>
          </p:nvPr>
        </p:nvSpPr>
        <p:spPr>
          <a:xfrm>
            <a:off x="685800" y="1981200"/>
            <a:ext cx="8001000" cy="4114800"/>
          </a:xfrm>
        </p:spPr>
        <p:txBody>
          <a:bodyPr/>
          <a:lstStyle/>
          <a:p>
            <a:pPr>
              <a:buFontTx/>
              <a:buNone/>
            </a:pPr>
            <a:endParaRPr lang="en-US">
              <a:latin typeface="Kristen ITC" pitchFamily="66" charset="0"/>
            </a:endParaRPr>
          </a:p>
          <a:p>
            <a:pPr>
              <a:buFontTx/>
              <a:buNone/>
            </a:pPr>
            <a:r>
              <a:rPr lang="en-US">
                <a:latin typeface="Kristen ITC" pitchFamily="66" charset="0"/>
              </a:rPr>
              <a:t>Summer       Fall	     Winter      Spring</a:t>
            </a:r>
          </a:p>
        </p:txBody>
      </p:sp>
      <p:pic>
        <p:nvPicPr>
          <p:cNvPr id="8200" name="Picture 8" descr="j0219107"/>
          <p:cNvPicPr>
            <a:picLocks noChangeAspect="1" noChangeArrowheads="1" noCrop="1"/>
          </p:cNvPicPr>
          <p:nvPr/>
        </p:nvPicPr>
        <p:blipFill>
          <a:blip r:embed="rId2" cstate="print"/>
          <a:srcRect/>
          <a:stretch>
            <a:fillRect/>
          </a:stretch>
        </p:blipFill>
        <p:spPr bwMode="auto">
          <a:xfrm>
            <a:off x="7010400" y="3733800"/>
            <a:ext cx="1257300" cy="1285875"/>
          </a:xfrm>
          <a:prstGeom prst="rect">
            <a:avLst/>
          </a:prstGeom>
          <a:noFill/>
        </p:spPr>
      </p:pic>
      <p:pic>
        <p:nvPicPr>
          <p:cNvPr id="8201" name="Picture 9" descr="j0219109"/>
          <p:cNvPicPr>
            <a:picLocks noChangeAspect="1" noChangeArrowheads="1" noCrop="1"/>
          </p:cNvPicPr>
          <p:nvPr/>
        </p:nvPicPr>
        <p:blipFill>
          <a:blip r:embed="rId3" cstate="print"/>
          <a:srcRect/>
          <a:stretch>
            <a:fillRect/>
          </a:stretch>
        </p:blipFill>
        <p:spPr bwMode="auto">
          <a:xfrm>
            <a:off x="4800600" y="3800475"/>
            <a:ext cx="1428750" cy="1304925"/>
          </a:xfrm>
          <a:prstGeom prst="rect">
            <a:avLst/>
          </a:prstGeom>
          <a:noFill/>
        </p:spPr>
      </p:pic>
      <p:pic>
        <p:nvPicPr>
          <p:cNvPr id="8202" name="Picture 10" descr="j0219108"/>
          <p:cNvPicPr>
            <a:picLocks noChangeAspect="1" noChangeArrowheads="1" noCrop="1"/>
          </p:cNvPicPr>
          <p:nvPr/>
        </p:nvPicPr>
        <p:blipFill>
          <a:blip r:embed="rId4" cstate="print"/>
          <a:srcRect/>
          <a:stretch>
            <a:fillRect/>
          </a:stretch>
        </p:blipFill>
        <p:spPr bwMode="auto">
          <a:xfrm>
            <a:off x="838200" y="3733800"/>
            <a:ext cx="1352550" cy="1323975"/>
          </a:xfrm>
          <a:prstGeom prst="rect">
            <a:avLst/>
          </a:prstGeom>
          <a:noFill/>
        </p:spPr>
      </p:pic>
      <p:pic>
        <p:nvPicPr>
          <p:cNvPr id="8203" name="Picture 11" descr="j0219110"/>
          <p:cNvPicPr>
            <a:picLocks noChangeAspect="1" noChangeArrowheads="1" noCrop="1"/>
          </p:cNvPicPr>
          <p:nvPr/>
        </p:nvPicPr>
        <p:blipFill>
          <a:blip r:embed="rId5" cstate="print"/>
          <a:srcRect/>
          <a:stretch>
            <a:fillRect/>
          </a:stretch>
        </p:blipFill>
        <p:spPr bwMode="auto">
          <a:xfrm>
            <a:off x="2743200" y="3733800"/>
            <a:ext cx="1409700" cy="1371600"/>
          </a:xfrm>
          <a:prstGeom prst="rect">
            <a:avLst/>
          </a:prstGeom>
          <a:noFill/>
        </p:spPr>
      </p:pic>
    </p:spTree>
  </p:cSld>
  <p:clrMapOvr>
    <a:masterClrMapping/>
  </p:clrMapOvr>
  <p:transition advTm="7264"/>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Rectangle 4"/>
          <p:cNvSpPr>
            <a:spLocks noGrp="1" noChangeArrowheads="1"/>
          </p:cNvSpPr>
          <p:nvPr>
            <p:ph type="title"/>
          </p:nvPr>
        </p:nvSpPr>
        <p:spPr>
          <a:xfrm>
            <a:off x="685800" y="609600"/>
            <a:ext cx="8077200" cy="1066800"/>
          </a:xfrm>
        </p:spPr>
        <p:txBody>
          <a:bodyPr/>
          <a:lstStyle/>
          <a:p>
            <a:r>
              <a:rPr lang="en-US">
                <a:latin typeface="Arial" pitchFamily="34" charset="0"/>
              </a:rPr>
              <a:t>Weather in the Four Seasons</a:t>
            </a:r>
          </a:p>
        </p:txBody>
      </p:sp>
      <p:graphicFrame>
        <p:nvGraphicFramePr>
          <p:cNvPr id="16387" name="Object 3"/>
          <p:cNvGraphicFramePr>
            <a:graphicFrameLocks noChangeAspect="1"/>
          </p:cNvGraphicFramePr>
          <p:nvPr>
            <p:ph idx="1"/>
          </p:nvPr>
        </p:nvGraphicFramePr>
        <p:xfrm>
          <a:off x="457200" y="2133600"/>
          <a:ext cx="5010150" cy="4010025"/>
        </p:xfrm>
        <a:graphic>
          <a:graphicData uri="http://schemas.openxmlformats.org/presentationml/2006/ole">
            <p:oleObj spid="_x0000_s20482" name="Chart" r:id="rId3" imgW="5010302" imgH="4009949" progId="Excel.Sheet.8">
              <p:embed/>
            </p:oleObj>
          </a:graphicData>
        </a:graphic>
      </p:graphicFrame>
      <p:sp>
        <p:nvSpPr>
          <p:cNvPr id="16390" name="Text Box 6"/>
          <p:cNvSpPr txBox="1">
            <a:spLocks noChangeArrowheads="1"/>
          </p:cNvSpPr>
          <p:nvPr/>
        </p:nvSpPr>
        <p:spPr bwMode="auto">
          <a:xfrm>
            <a:off x="5715000" y="2743200"/>
            <a:ext cx="2971800" cy="2282825"/>
          </a:xfrm>
          <a:prstGeom prst="rect">
            <a:avLst/>
          </a:prstGeom>
          <a:noFill/>
          <a:ln w="9525">
            <a:noFill/>
            <a:miter lim="800000"/>
            <a:headEnd/>
            <a:tailEnd/>
          </a:ln>
          <a:effectLst/>
        </p:spPr>
        <p:txBody>
          <a:bodyPr>
            <a:spAutoFit/>
          </a:bodyPr>
          <a:lstStyle/>
          <a:p>
            <a:pPr>
              <a:spcBef>
                <a:spcPct val="50000"/>
              </a:spcBef>
            </a:pPr>
            <a:r>
              <a:rPr lang="en-US" sz="2400">
                <a:solidFill>
                  <a:schemeClr val="tx2"/>
                </a:solidFill>
              </a:rPr>
              <a:t>This graph shows that spring has the most rainy days. We think that is why there are so many flowers in spring.</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7" name="Rectangle 5"/>
          <p:cNvSpPr>
            <a:spLocks noGrp="1" noChangeArrowheads="1"/>
          </p:cNvSpPr>
          <p:nvPr>
            <p:ph type="title"/>
          </p:nvPr>
        </p:nvSpPr>
        <p:spPr>
          <a:xfrm>
            <a:off x="457200" y="609600"/>
            <a:ext cx="8382000" cy="1295400"/>
          </a:xfrm>
        </p:spPr>
        <p:txBody>
          <a:bodyPr/>
          <a:lstStyle/>
          <a:p>
            <a:r>
              <a:rPr lang="en-US">
                <a:latin typeface="Arial" pitchFamily="34" charset="0"/>
              </a:rPr>
              <a:t>Our Favorite Season Graph</a:t>
            </a:r>
          </a:p>
        </p:txBody>
      </p:sp>
      <p:graphicFrame>
        <p:nvGraphicFramePr>
          <p:cNvPr id="18436" name="Object 4"/>
          <p:cNvGraphicFramePr>
            <a:graphicFrameLocks noChangeAspect="1"/>
          </p:cNvGraphicFramePr>
          <p:nvPr>
            <p:ph idx="1"/>
          </p:nvPr>
        </p:nvGraphicFramePr>
        <p:xfrm>
          <a:off x="1066800" y="2133600"/>
          <a:ext cx="3933825" cy="3819525"/>
        </p:xfrm>
        <a:graphic>
          <a:graphicData uri="http://schemas.openxmlformats.org/presentationml/2006/ole">
            <p:oleObj spid="_x0000_s21506" name="Chart" r:id="rId3" imgW="3933749" imgH="3819449" progId="Excel.Sheet.8">
              <p:embed/>
            </p:oleObj>
          </a:graphicData>
        </a:graphic>
      </p:graphicFrame>
      <p:sp>
        <p:nvSpPr>
          <p:cNvPr id="18439" name="Text Box 7"/>
          <p:cNvSpPr txBox="1">
            <a:spLocks noChangeArrowheads="1"/>
          </p:cNvSpPr>
          <p:nvPr/>
        </p:nvSpPr>
        <p:spPr bwMode="auto">
          <a:xfrm>
            <a:off x="5410200" y="2286000"/>
            <a:ext cx="3048000" cy="1917700"/>
          </a:xfrm>
          <a:prstGeom prst="rect">
            <a:avLst/>
          </a:prstGeom>
          <a:noFill/>
          <a:ln w="9525">
            <a:noFill/>
            <a:miter lim="800000"/>
            <a:headEnd/>
            <a:tailEnd/>
          </a:ln>
          <a:effectLst/>
        </p:spPr>
        <p:txBody>
          <a:bodyPr>
            <a:spAutoFit/>
          </a:bodyPr>
          <a:lstStyle/>
          <a:p>
            <a:pPr>
              <a:spcBef>
                <a:spcPct val="50000"/>
              </a:spcBef>
            </a:pPr>
            <a:r>
              <a:rPr lang="en-US" sz="2400">
                <a:solidFill>
                  <a:schemeClr val="tx2"/>
                </a:solidFill>
              </a:rPr>
              <a:t>This graph shows that most people in our class like summer best and fall the least.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5" name="Rectangle 5"/>
          <p:cNvSpPr>
            <a:spLocks noGrp="1" noChangeArrowheads="1"/>
          </p:cNvSpPr>
          <p:nvPr>
            <p:ph type="title"/>
          </p:nvPr>
        </p:nvSpPr>
        <p:spPr/>
        <p:txBody>
          <a:bodyPr/>
          <a:lstStyle/>
          <a:p>
            <a:r>
              <a:rPr lang="en-US">
                <a:latin typeface="Arial" pitchFamily="34" charset="0"/>
              </a:rPr>
              <a:t>Seasonal Clothes Graph</a:t>
            </a:r>
          </a:p>
        </p:txBody>
      </p:sp>
      <p:graphicFrame>
        <p:nvGraphicFramePr>
          <p:cNvPr id="20484" name="Object 4"/>
          <p:cNvGraphicFramePr>
            <a:graphicFrameLocks noChangeAspect="1"/>
          </p:cNvGraphicFramePr>
          <p:nvPr>
            <p:ph idx="1"/>
          </p:nvPr>
        </p:nvGraphicFramePr>
        <p:xfrm>
          <a:off x="685800" y="2057400"/>
          <a:ext cx="5238750" cy="4010025"/>
        </p:xfrm>
        <a:graphic>
          <a:graphicData uri="http://schemas.openxmlformats.org/presentationml/2006/ole">
            <p:oleObj spid="_x0000_s22530" name="Chart" r:id="rId3" imgW="5238902" imgH="4009949" progId="Excel.Sheet.8">
              <p:embed/>
            </p:oleObj>
          </a:graphicData>
        </a:graphic>
      </p:graphicFrame>
      <p:sp>
        <p:nvSpPr>
          <p:cNvPr id="20487" name="Text Box 7"/>
          <p:cNvSpPr txBox="1">
            <a:spLocks noChangeArrowheads="1"/>
          </p:cNvSpPr>
          <p:nvPr/>
        </p:nvSpPr>
        <p:spPr bwMode="auto">
          <a:xfrm>
            <a:off x="6096000" y="2286000"/>
            <a:ext cx="2667000" cy="3013075"/>
          </a:xfrm>
          <a:prstGeom prst="rect">
            <a:avLst/>
          </a:prstGeom>
          <a:noFill/>
          <a:ln w="9525">
            <a:noFill/>
            <a:miter lim="800000"/>
            <a:headEnd/>
            <a:tailEnd/>
          </a:ln>
          <a:effectLst/>
        </p:spPr>
        <p:txBody>
          <a:bodyPr>
            <a:spAutoFit/>
          </a:bodyPr>
          <a:lstStyle/>
          <a:p>
            <a:pPr>
              <a:spcBef>
                <a:spcPct val="50000"/>
              </a:spcBef>
            </a:pPr>
            <a:r>
              <a:rPr lang="en-US" sz="2400"/>
              <a:t>This graph shows that jackets are worn the most in winter. We think that is because in most places in the world it is coldest in the winter.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304800"/>
            <a:ext cx="9144000" cy="369332"/>
          </a:xfrm>
          <a:prstGeom prst="rect">
            <a:avLst/>
          </a:prstGeom>
          <a:noFill/>
        </p:spPr>
        <p:txBody>
          <a:bodyPr wrap="square" rtlCol="0">
            <a:spAutoFit/>
          </a:bodyPr>
          <a:lstStyle/>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1"/>
            <a:ext cx="7772400" cy="2362200"/>
          </a:xfrm>
        </p:spPr>
        <p:txBody>
          <a:bodyPr>
            <a:normAutofit/>
          </a:bodyPr>
          <a:lstStyle/>
          <a:p>
            <a:r>
              <a:rPr lang="en-US" sz="2800" dirty="0">
                <a:solidFill>
                  <a:srgbClr val="FFFF00"/>
                </a:solidFill>
                <a:latin typeface="Chunk Type" pitchFamily="2" charset="0"/>
              </a:rPr>
              <a:t>What Important 21</a:t>
            </a:r>
            <a:r>
              <a:rPr lang="en-US" sz="2800" baseline="30000" dirty="0">
                <a:solidFill>
                  <a:srgbClr val="FFFF00"/>
                </a:solidFill>
                <a:latin typeface="Chunk Type" pitchFamily="2" charset="0"/>
              </a:rPr>
              <a:t>st</a:t>
            </a:r>
            <a:r>
              <a:rPr lang="en-US" sz="2800" dirty="0">
                <a:solidFill>
                  <a:srgbClr val="FFFF00"/>
                </a:solidFill>
                <a:latin typeface="Chunk Type" pitchFamily="2" charset="0"/>
              </a:rPr>
              <a:t> Century Skills Do Students Learn During </a:t>
            </a:r>
            <a:r>
              <a:rPr lang="en-US" sz="2800" dirty="0" smtClean="0">
                <a:solidFill>
                  <a:srgbClr val="FFFF00"/>
                </a:solidFill>
                <a:latin typeface="Chunk Type" pitchFamily="2" charset="0"/>
              </a:rPr>
              <a:t>Projects?</a:t>
            </a:r>
            <a:endParaRPr lang="en-US" sz="2800" dirty="0">
              <a:solidFill>
                <a:srgbClr val="FFFF00"/>
              </a:solidFill>
              <a:latin typeface="Chunk Type" pitchFamily="2" charset="0"/>
            </a:endParaRPr>
          </a:p>
        </p:txBody>
      </p:sp>
      <p:sp>
        <p:nvSpPr>
          <p:cNvPr id="3" name="Subtitle 2"/>
          <p:cNvSpPr>
            <a:spLocks noGrp="1"/>
          </p:cNvSpPr>
          <p:nvPr>
            <p:ph type="subTitle" idx="1"/>
          </p:nvPr>
        </p:nvSpPr>
        <p:spPr>
          <a:xfrm>
            <a:off x="990600" y="1905000"/>
            <a:ext cx="6781800" cy="2895600"/>
          </a:xfrm>
        </p:spPr>
        <p:txBody>
          <a:bodyPr>
            <a:noAutofit/>
          </a:bodyPr>
          <a:lstStyle/>
          <a:p>
            <a:r>
              <a:rPr lang="en-US" sz="2800" dirty="0">
                <a:solidFill>
                  <a:schemeClr val="tx1"/>
                </a:solidFill>
                <a:latin typeface="Chunk Type" pitchFamily="2" charset="0"/>
              </a:rPr>
              <a:t>Students learn </a:t>
            </a:r>
            <a:r>
              <a:rPr lang="en-US" sz="2800" dirty="0" smtClean="0">
                <a:solidFill>
                  <a:schemeClr val="tx1"/>
                </a:solidFill>
                <a:latin typeface="Chunk Type" pitchFamily="2" charset="0"/>
              </a:rPr>
              <a:t>to</a:t>
            </a:r>
            <a:r>
              <a:rPr lang="en-US" sz="2800" dirty="0">
                <a:solidFill>
                  <a:schemeClr val="tx1"/>
                </a:solidFill>
                <a:latin typeface="Chunk Type" pitchFamily="2" charset="0"/>
              </a:rPr>
              <a:t> </a:t>
            </a:r>
          </a:p>
          <a:p>
            <a:pPr lvl="0"/>
            <a:r>
              <a:rPr lang="en-US" sz="2800" dirty="0">
                <a:solidFill>
                  <a:schemeClr val="tx1"/>
                </a:solidFill>
                <a:latin typeface="Chunk Type" pitchFamily="2" charset="0"/>
              </a:rPr>
              <a:t>Work well with others</a:t>
            </a:r>
          </a:p>
          <a:p>
            <a:pPr lvl="0"/>
            <a:r>
              <a:rPr lang="en-US" sz="2800" dirty="0">
                <a:solidFill>
                  <a:schemeClr val="tx1"/>
                </a:solidFill>
                <a:latin typeface="Chunk Type" pitchFamily="2" charset="0"/>
              </a:rPr>
              <a:t>Make thoughtful decisions</a:t>
            </a:r>
          </a:p>
          <a:p>
            <a:pPr lvl="0"/>
            <a:r>
              <a:rPr lang="en-US" sz="2800" dirty="0">
                <a:solidFill>
                  <a:schemeClr val="tx1"/>
                </a:solidFill>
                <a:latin typeface="Chunk Type" pitchFamily="2" charset="0"/>
              </a:rPr>
              <a:t>Take initiative</a:t>
            </a:r>
          </a:p>
          <a:p>
            <a:pPr lvl="0"/>
            <a:r>
              <a:rPr lang="en-US" sz="2800" dirty="0">
                <a:solidFill>
                  <a:schemeClr val="tx1"/>
                </a:solidFill>
                <a:latin typeface="Chunk Type" pitchFamily="2" charset="0"/>
              </a:rPr>
              <a:t>Solve complex problems</a:t>
            </a:r>
          </a:p>
          <a:p>
            <a:pPr lvl="0"/>
            <a:r>
              <a:rPr lang="en-US" sz="2800" dirty="0">
                <a:solidFill>
                  <a:schemeClr val="tx1"/>
                </a:solidFill>
                <a:latin typeface="Chunk Type" pitchFamily="2" charset="0"/>
              </a:rPr>
              <a:t>Self-manage</a:t>
            </a:r>
          </a:p>
          <a:p>
            <a:pPr lvl="0"/>
            <a:r>
              <a:rPr lang="en-US" sz="2800" dirty="0">
                <a:solidFill>
                  <a:schemeClr val="tx1"/>
                </a:solidFill>
                <a:latin typeface="Chunk Type" pitchFamily="2" charset="0"/>
              </a:rPr>
              <a:t>Communicate effectively</a:t>
            </a:r>
          </a:p>
          <a:p>
            <a:pPr lvl="0"/>
            <a:r>
              <a:rPr lang="en-US" sz="2800" dirty="0">
                <a:solidFill>
                  <a:schemeClr val="tx1"/>
                </a:solidFill>
                <a:latin typeface="Chunk Type" pitchFamily="2" charset="0"/>
              </a:rPr>
              <a:t>Use technology tools </a:t>
            </a:r>
            <a:r>
              <a:rPr lang="en-US" sz="2800" dirty="0" smtClean="0">
                <a:solidFill>
                  <a:schemeClr val="tx1"/>
                </a:solidFill>
                <a:latin typeface="Chunk Type" pitchFamily="2" charset="0"/>
              </a:rPr>
              <a:t>appropriately</a:t>
            </a:r>
            <a:r>
              <a:rPr lang="en-US" sz="2000" dirty="0" smtClean="0">
                <a:solidFill>
                  <a:schemeClr val="tx1"/>
                </a:solidFill>
                <a:latin typeface="Chunk Type" pitchFamily="2" charset="0"/>
              </a:rPr>
              <a:t>…</a:t>
            </a:r>
            <a:endParaRPr lang="en-US" sz="2000" dirty="0">
              <a:solidFill>
                <a:schemeClr val="tx1"/>
              </a:solidFill>
              <a:latin typeface="Chunk Type" pitchFamily="2" charset="0"/>
            </a:endParaRPr>
          </a:p>
        </p:txBody>
      </p:sp>
      <p:pic>
        <p:nvPicPr>
          <p:cNvPr id="1026" name="Picture 2" descr="C:\Program Files\Microsoft Office\MEDIA\CAGCAT10\j0300520.gif"/>
          <p:cNvPicPr>
            <a:picLocks noChangeAspect="1" noChangeArrowheads="1" noCrop="1"/>
          </p:cNvPicPr>
          <p:nvPr/>
        </p:nvPicPr>
        <p:blipFill>
          <a:blip r:embed="rId2" cstate="print"/>
          <a:srcRect/>
          <a:stretch>
            <a:fillRect/>
          </a:stretch>
        </p:blipFill>
        <p:spPr bwMode="auto">
          <a:xfrm>
            <a:off x="6553200" y="2514600"/>
            <a:ext cx="2281570" cy="1962150"/>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4" name="Rectangle 6"/>
          <p:cNvSpPr>
            <a:spLocks noChangeArrowheads="1"/>
          </p:cNvSpPr>
          <p:nvPr/>
        </p:nvSpPr>
        <p:spPr bwMode="auto">
          <a:xfrm>
            <a:off x="381000" y="-1129843"/>
            <a:ext cx="7620000" cy="7648223"/>
          </a:xfrm>
          <a:prstGeom prst="rect">
            <a:avLst/>
          </a:prstGeom>
          <a:noFill/>
          <a:ln w="9525">
            <a:noFill/>
            <a:miter lim="800000"/>
            <a:headEnd/>
            <a:tailEnd/>
          </a:ln>
          <a:effectLst/>
        </p:spPr>
        <p:txBody>
          <a:bodyPr vert="horz" wrap="square" lIns="0" tIns="0" rIns="0" bIns="76176"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800" b="1" i="0" u="none" strike="noStrike" cap="none" normalizeH="0" baseline="0" dirty="0" smtClean="0">
              <a:ln>
                <a:noFill/>
              </a:ln>
              <a:solidFill>
                <a:srgbClr val="FFFF00"/>
              </a:solidFill>
              <a:effectLst/>
              <a:latin typeface="BeachType" pitchFamily="2" charset="0"/>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800" b="1" i="0" u="none" strike="noStrike" cap="none" normalizeH="0" baseline="0" dirty="0" smtClean="0">
              <a:ln>
                <a:noFill/>
              </a:ln>
              <a:solidFill>
                <a:srgbClr val="FFFF00"/>
              </a:solidFill>
              <a:effectLst/>
              <a:latin typeface="Chunk Type" pitchFamily="2" charset="0"/>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800" b="1" i="0" u="none" strike="noStrike" cap="none" normalizeH="0" baseline="0" dirty="0" smtClean="0">
              <a:ln>
                <a:noFill/>
              </a:ln>
              <a:solidFill>
                <a:srgbClr val="FFFF00"/>
              </a:solidFill>
              <a:effectLst/>
              <a:latin typeface="Chunk Type" pitchFamily="2" charset="0"/>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rgbClr val="FFFF00"/>
                </a:solidFill>
                <a:effectLst/>
                <a:latin typeface="Chunk Type" pitchFamily="2" charset="0"/>
                <a:cs typeface="Arial" pitchFamily="34" charset="0"/>
              </a:rPr>
              <a:t>WHY </a:t>
            </a:r>
            <a:r>
              <a:rPr kumimoji="0" lang="en-US" sz="2800" b="1" i="0" u="none" strike="noStrike" cap="none" normalizeH="0" baseline="0" dirty="0" smtClean="0">
                <a:ln>
                  <a:noFill/>
                </a:ln>
                <a:solidFill>
                  <a:srgbClr val="FFFF00"/>
                </a:solidFill>
                <a:effectLst/>
                <a:latin typeface="Chunk Type" pitchFamily="2" charset="0"/>
                <a:cs typeface="Arial" pitchFamily="34" charset="0"/>
              </a:rPr>
              <a:t>ARE WE DOING PROJECTS?</a:t>
            </a:r>
          </a:p>
          <a:p>
            <a:pPr marL="0" marR="0" lvl="0" indent="0" algn="l" defTabSz="914400" rtl="0" eaLnBrk="1" fontAlgn="base" latinLnBrk="0" hangingPunct="1">
              <a:lnSpc>
                <a:spcPct val="100000"/>
              </a:lnSpc>
              <a:spcBef>
                <a:spcPct val="0"/>
              </a:spcBef>
              <a:spcAft>
                <a:spcPct val="0"/>
              </a:spcAft>
              <a:buClrTx/>
              <a:buSzTx/>
              <a:buFontTx/>
              <a:buNone/>
              <a:tabLst/>
            </a:pPr>
            <a:endParaRPr lang="en-US" sz="2800" b="1" dirty="0">
              <a:latin typeface="Chunk Type" pitchFamily="2"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3600" b="1" i="0" u="none" strike="noStrike" cap="none" normalizeH="0" baseline="0" dirty="0" smtClean="0">
                <a:ln>
                  <a:noFill/>
                </a:ln>
                <a:solidFill>
                  <a:srgbClr val="FF0000"/>
                </a:solidFill>
                <a:effectLst/>
                <a:latin typeface="Chunk Type" pitchFamily="2" charset="0"/>
                <a:ea typeface="Times New Roman" pitchFamily="18" charset="0"/>
              </a:rPr>
              <a:t>Standards are Important in Projects!</a:t>
            </a:r>
          </a:p>
          <a:p>
            <a:pPr marL="0" marR="0" lvl="0" indent="0" algn="l" defTabSz="914400" rtl="0" eaLnBrk="0" fontAlgn="base" latinLnBrk="0" hangingPunct="0">
              <a:lnSpc>
                <a:spcPct val="100000"/>
              </a:lnSpc>
              <a:spcBef>
                <a:spcPct val="0"/>
              </a:spcBef>
              <a:spcAft>
                <a:spcPct val="0"/>
              </a:spcAft>
              <a:buClrTx/>
              <a:buSzTx/>
              <a:buFontTx/>
              <a:buNone/>
              <a:tabLst/>
            </a:pPr>
            <a:endParaRPr lang="en-US" sz="2800" b="1" dirty="0">
              <a:solidFill>
                <a:srgbClr val="FF0000"/>
              </a:solidFill>
              <a:latin typeface="Chunk Type" pitchFamily="2"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800" b="0" i="0" u="none" strike="noStrike" cap="none" normalizeH="0" baseline="0" dirty="0" smtClean="0">
              <a:ln>
                <a:noFill/>
              </a:ln>
              <a:solidFill>
                <a:srgbClr val="FF0000"/>
              </a:solidFill>
              <a:effectLst/>
              <a:latin typeface="Chunk Type" pitchFamily="2"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3200" b="0" i="0" u="none" strike="noStrike" cap="none" normalizeH="0" baseline="0" dirty="0" smtClean="0">
                <a:ln>
                  <a:noFill/>
                </a:ln>
                <a:effectLst/>
                <a:latin typeface="Chunk Type" pitchFamily="2" charset="0"/>
                <a:ea typeface="Times New Roman" pitchFamily="18" charset="0"/>
              </a:rPr>
              <a:t>Yes, students may have fun, but our projects are all based on the standards we are required to meet. The products students create will show they understand the subject, plus how it connects to the real world</a:t>
            </a:r>
            <a:r>
              <a:rPr kumimoji="0" lang="en-US" sz="2800" b="0" i="0" u="none" strike="noStrike" cap="none" normalizeH="0" baseline="0" dirty="0" smtClean="0">
                <a:ln>
                  <a:noFill/>
                </a:ln>
                <a:effectLst/>
                <a:latin typeface="Chunk Type" pitchFamily="2" charset="0"/>
                <a:ea typeface="Times New Roman" pitchFamily="18" charset="0"/>
              </a:rPr>
              <a:t>.</a:t>
            </a:r>
            <a:endParaRPr kumimoji="0" lang="en-US" sz="2800" b="0" i="0" u="none" strike="noStrike" cap="none" normalizeH="0" baseline="0" dirty="0" smtClean="0">
              <a:ln>
                <a:noFill/>
              </a:ln>
              <a:effectLst/>
              <a:latin typeface="Chunk Type" pitchFamily="2" charset="0"/>
            </a:endParaRPr>
          </a:p>
        </p:txBody>
      </p:sp>
      <p:pic>
        <p:nvPicPr>
          <p:cNvPr id="2055" name="Picture 7" descr="C:\Program Files\Microsoft Office\MEDIA\CAGCAT10\j0335112.wmf"/>
          <p:cNvPicPr>
            <a:picLocks noChangeAspect="1" noChangeArrowheads="1"/>
          </p:cNvPicPr>
          <p:nvPr/>
        </p:nvPicPr>
        <p:blipFill>
          <a:blip r:embed="rId2" cstate="print"/>
          <a:srcRect/>
          <a:stretch>
            <a:fillRect/>
          </a:stretch>
        </p:blipFill>
        <p:spPr bwMode="auto">
          <a:xfrm>
            <a:off x="7620000" y="5334000"/>
            <a:ext cx="1524000" cy="1524000"/>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1"/>
          <p:cNvSpPr>
            <a:spLocks noChangeArrowheads="1"/>
          </p:cNvSpPr>
          <p:nvPr/>
        </p:nvSpPr>
        <p:spPr bwMode="auto">
          <a:xfrm>
            <a:off x="0" y="-616102"/>
            <a:ext cx="9144000" cy="5493787"/>
          </a:xfrm>
          <a:prstGeom prst="rect">
            <a:avLst/>
          </a:prstGeom>
          <a:noFill/>
          <a:ln w="9525">
            <a:noFill/>
            <a:miter lim="800000"/>
            <a:headEnd/>
            <a:tailEnd/>
          </a:ln>
          <a:effectLst/>
        </p:spPr>
        <p:txBody>
          <a:bodyPr vert="horz" wrap="square" lIns="0" tIns="0" rIns="0" bIns="76176"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800" b="1" i="0" u="none" strike="noStrike" cap="none" normalizeH="0" baseline="0" dirty="0" smtClean="0">
              <a:ln>
                <a:noFill/>
              </a:ln>
              <a:solidFill>
                <a:srgbClr val="FFFF00"/>
              </a:solidFill>
              <a:effectLst/>
              <a:latin typeface="Chunk Type" pitchFamily="2" charset="0"/>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lang="en-US" sz="2800" b="1" dirty="0" smtClean="0">
              <a:solidFill>
                <a:srgbClr val="FFFF00"/>
              </a:solidFill>
              <a:latin typeface="Chunk Type" pitchFamily="2" charset="0"/>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rgbClr val="FFFF00"/>
                </a:solidFill>
                <a:effectLst/>
                <a:latin typeface="Chunk Type" pitchFamily="2" charset="0"/>
                <a:cs typeface="Arial" pitchFamily="34" charset="0"/>
              </a:rPr>
              <a:t>WHAT </a:t>
            </a:r>
            <a:r>
              <a:rPr kumimoji="0" lang="en-US" sz="2800" b="1" i="0" u="none" strike="noStrike" cap="none" normalizeH="0" baseline="0" dirty="0" smtClean="0">
                <a:ln>
                  <a:noFill/>
                </a:ln>
                <a:solidFill>
                  <a:srgbClr val="FFFF00"/>
                </a:solidFill>
                <a:effectLst/>
                <a:latin typeface="Chunk Type" pitchFamily="2" charset="0"/>
                <a:cs typeface="Arial" pitchFamily="34" charset="0"/>
              </a:rPr>
              <a:t>MAKES PROJECTS SPECIAL?</a:t>
            </a:r>
          </a:p>
          <a:p>
            <a:pPr marL="0" marR="0" lvl="0" indent="0" algn="l" defTabSz="914400" rtl="0" eaLnBrk="1" fontAlgn="base" latinLnBrk="0" hangingPunct="1">
              <a:lnSpc>
                <a:spcPct val="100000"/>
              </a:lnSpc>
              <a:spcBef>
                <a:spcPct val="0"/>
              </a:spcBef>
              <a:spcAft>
                <a:spcPct val="0"/>
              </a:spcAft>
              <a:buClrTx/>
              <a:buSzTx/>
              <a:buFontTx/>
              <a:buNone/>
              <a:tabLst/>
            </a:pPr>
            <a:endParaRPr lang="en-US" sz="2800" b="1" dirty="0">
              <a:solidFill>
                <a:srgbClr val="FFFF00"/>
              </a:solidFill>
              <a:latin typeface="Chunk Type" pitchFamily="2"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800" b="1" i="0" u="none" strike="noStrike" cap="none" normalizeH="0" baseline="0" dirty="0" smtClean="0">
              <a:ln>
                <a:noFill/>
              </a:ln>
              <a:solidFill>
                <a:srgbClr val="FF0000"/>
              </a:solidFill>
              <a:effectLst/>
              <a:latin typeface="Chunk Type" pitchFamily="2"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3600" b="1" i="0" u="none" strike="noStrike" cap="none" normalizeH="0" baseline="0" dirty="0" smtClean="0">
                <a:ln>
                  <a:noFill/>
                </a:ln>
                <a:solidFill>
                  <a:srgbClr val="FF0000"/>
                </a:solidFill>
                <a:effectLst/>
                <a:latin typeface="Chunk Type" pitchFamily="2" charset="0"/>
                <a:ea typeface="Times New Roman" pitchFamily="18" charset="0"/>
              </a:rPr>
              <a:t>Students are the Center of the Classroom!</a:t>
            </a:r>
          </a:p>
          <a:p>
            <a:pPr marL="0" marR="0" lvl="0" indent="0" algn="l" defTabSz="914400" rtl="0" eaLnBrk="0" fontAlgn="base" latinLnBrk="0" hangingPunct="0">
              <a:lnSpc>
                <a:spcPct val="100000"/>
              </a:lnSpc>
              <a:spcBef>
                <a:spcPct val="0"/>
              </a:spcBef>
              <a:spcAft>
                <a:spcPct val="0"/>
              </a:spcAft>
              <a:buClrTx/>
              <a:buSzTx/>
              <a:buFontTx/>
              <a:buNone/>
              <a:tabLst/>
            </a:pPr>
            <a:endParaRPr lang="en-US" sz="2800" b="1" dirty="0">
              <a:solidFill>
                <a:srgbClr val="006699"/>
              </a:solidFill>
              <a:latin typeface="Chunk Type" pitchFamily="2"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Chunk Type" pitchFamily="2"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Chunk Type" pitchFamily="2" charset="0"/>
                <a:ea typeface="Times New Roman" pitchFamily="18" charset="0"/>
              </a:rPr>
              <a:t>Students are the explorers, searching out answers to interesting questions. There are no answers at the back of our books!</a:t>
            </a:r>
            <a:endParaRPr kumimoji="0" lang="en-US" sz="2800" b="0" i="0" u="none" strike="noStrike" cap="none" normalizeH="0" baseline="0" dirty="0" smtClean="0">
              <a:ln>
                <a:noFill/>
              </a:ln>
              <a:solidFill>
                <a:schemeClr val="tx1"/>
              </a:solidFill>
              <a:effectLst/>
              <a:latin typeface="Chunk Type" pitchFamily="2" charset="0"/>
            </a:endParaRPr>
          </a:p>
        </p:txBody>
      </p:sp>
      <p:pic>
        <p:nvPicPr>
          <p:cNvPr id="33794" name="Picture 2" descr="http://www.cameraphonesplaza.com/wp-content/uploads/2009/08/detective.jpg"/>
          <p:cNvPicPr>
            <a:picLocks noChangeAspect="1" noChangeArrowheads="1"/>
          </p:cNvPicPr>
          <p:nvPr/>
        </p:nvPicPr>
        <p:blipFill>
          <a:blip r:embed="rId2" cstate="print"/>
          <a:srcRect/>
          <a:stretch>
            <a:fillRect/>
          </a:stretch>
        </p:blipFill>
        <p:spPr bwMode="auto">
          <a:xfrm>
            <a:off x="5181600" y="4173894"/>
            <a:ext cx="3143250" cy="2322156"/>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1"/>
          <p:cNvSpPr>
            <a:spLocks noChangeArrowheads="1"/>
          </p:cNvSpPr>
          <p:nvPr/>
        </p:nvSpPr>
        <p:spPr bwMode="auto">
          <a:xfrm>
            <a:off x="0" y="821086"/>
            <a:ext cx="9144000" cy="35394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228600" algn="l"/>
              </a:tabLst>
            </a:pPr>
            <a:r>
              <a:rPr kumimoji="0" lang="en-US" sz="2800" b="1" i="0" u="none" strike="noStrike" cap="none" normalizeH="0" baseline="0" dirty="0" smtClean="0">
                <a:ln>
                  <a:noFill/>
                </a:ln>
                <a:solidFill>
                  <a:srgbClr val="FFFF00"/>
                </a:solidFill>
                <a:effectLst/>
                <a:latin typeface="Chunk Type" pitchFamily="2" charset="0"/>
                <a:ea typeface="Times New Roman" pitchFamily="18" charset="0"/>
              </a:rPr>
              <a:t>Students Answer Tough Questions!</a:t>
            </a:r>
          </a:p>
          <a:p>
            <a:pPr marL="0" marR="0" lvl="0" indent="0" algn="l" defTabSz="914400" rtl="0" eaLnBrk="1" fontAlgn="base" latinLnBrk="0" hangingPunct="1">
              <a:lnSpc>
                <a:spcPct val="100000"/>
              </a:lnSpc>
              <a:spcBef>
                <a:spcPct val="0"/>
              </a:spcBef>
              <a:spcAft>
                <a:spcPct val="0"/>
              </a:spcAft>
              <a:buClrTx/>
              <a:buSzTx/>
              <a:buFontTx/>
              <a:buNone/>
              <a:tabLst>
                <a:tab pos="228600" algn="l"/>
              </a:tabLst>
            </a:pPr>
            <a:endParaRPr kumimoji="0" lang="en-US" sz="2800" b="0" i="0" u="none" strike="noStrike" cap="none" normalizeH="0" baseline="0" dirty="0" smtClean="0">
              <a:ln>
                <a:noFill/>
              </a:ln>
              <a:solidFill>
                <a:srgbClr val="FFFF00"/>
              </a:solidFill>
              <a:effectLst/>
              <a:latin typeface="Chunk Type" pitchFamily="2" charset="0"/>
            </a:endParaRPr>
          </a:p>
          <a:p>
            <a:pPr marL="0" marR="0" lvl="0" indent="0" algn="l" defTabSz="914400" rtl="0" eaLnBrk="0" fontAlgn="base" latinLnBrk="0" hangingPunct="0">
              <a:lnSpc>
                <a:spcPct val="100000"/>
              </a:lnSpc>
              <a:spcBef>
                <a:spcPct val="0"/>
              </a:spcBef>
              <a:spcAft>
                <a:spcPct val="0"/>
              </a:spcAft>
              <a:buClrTx/>
              <a:buSzTx/>
              <a:buFontTx/>
              <a:buNone/>
              <a:tabLst>
                <a:tab pos="228600" algn="l"/>
              </a:tabLst>
            </a:pPr>
            <a:r>
              <a:rPr kumimoji="0" lang="en-US" sz="2800" b="0" i="0" u="none" strike="noStrike" cap="none" normalizeH="0" baseline="0" dirty="0" smtClean="0">
                <a:ln>
                  <a:noFill/>
                </a:ln>
                <a:solidFill>
                  <a:schemeClr val="tx1"/>
                </a:solidFill>
                <a:effectLst/>
                <a:latin typeface="Chunk Type" pitchFamily="2" charset="0"/>
                <a:ea typeface="Times New Roman" pitchFamily="18" charset="0"/>
              </a:rPr>
              <a:t>Students are often struggling with the same difficult questions that adults often do…</a:t>
            </a:r>
            <a:endParaRPr kumimoji="0" lang="en-US" sz="2800" b="0" i="0" u="none" strike="noStrike" cap="none" normalizeH="0" baseline="0" dirty="0" smtClean="0">
              <a:ln>
                <a:noFill/>
              </a:ln>
              <a:solidFill>
                <a:schemeClr val="tx1"/>
              </a:solidFill>
              <a:effectLst/>
              <a:latin typeface="Chunk Type" pitchFamily="2" charset="0"/>
            </a:endParaRPr>
          </a:p>
          <a:p>
            <a:pPr marL="0" marR="0" lvl="0" indent="0" algn="l" defTabSz="914400" rtl="0" eaLnBrk="0" fontAlgn="base" latinLnBrk="0" hangingPunct="0">
              <a:lnSpc>
                <a:spcPct val="100000"/>
              </a:lnSpc>
              <a:spcBef>
                <a:spcPct val="0"/>
              </a:spcBef>
              <a:spcAft>
                <a:spcPct val="0"/>
              </a:spcAft>
              <a:buClrTx/>
              <a:buSzTx/>
              <a:buFontTx/>
              <a:buChar char="•"/>
              <a:tabLst>
                <a:tab pos="228600" algn="l"/>
              </a:tabLst>
            </a:pPr>
            <a:r>
              <a:rPr kumimoji="0" lang="en-US" sz="2800" b="0" i="0" u="none" strike="noStrike" cap="none" normalizeH="0" baseline="0" dirty="0" smtClean="0">
                <a:ln>
                  <a:noFill/>
                </a:ln>
                <a:solidFill>
                  <a:schemeClr val="tx1"/>
                </a:solidFill>
                <a:effectLst/>
                <a:latin typeface="Chunk Type" pitchFamily="2" charset="0"/>
                <a:ea typeface="Times New Roman" pitchFamily="18" charset="0"/>
              </a:rPr>
              <a:t>How can I make a difference in my community?</a:t>
            </a:r>
            <a:endParaRPr kumimoji="0" lang="en-US" sz="2800" b="0" i="0" u="none" strike="noStrike" cap="none" normalizeH="0" baseline="0" dirty="0" smtClean="0">
              <a:ln>
                <a:noFill/>
              </a:ln>
              <a:solidFill>
                <a:schemeClr val="tx1"/>
              </a:solidFill>
              <a:effectLst/>
              <a:latin typeface="Chunk Type" pitchFamily="2" charset="0"/>
            </a:endParaRPr>
          </a:p>
          <a:p>
            <a:pPr marL="0" marR="0" lvl="0" indent="0" algn="l" defTabSz="914400" rtl="0" eaLnBrk="0" fontAlgn="base" latinLnBrk="0" hangingPunct="0">
              <a:lnSpc>
                <a:spcPct val="100000"/>
              </a:lnSpc>
              <a:spcBef>
                <a:spcPct val="0"/>
              </a:spcBef>
              <a:spcAft>
                <a:spcPct val="0"/>
              </a:spcAft>
              <a:buClrTx/>
              <a:buSzTx/>
              <a:buFontTx/>
              <a:buChar char="•"/>
              <a:tabLst>
                <a:tab pos="228600" algn="l"/>
              </a:tabLst>
            </a:pPr>
            <a:r>
              <a:rPr kumimoji="0" lang="en-US" sz="2800" b="0" i="0" u="none" strike="noStrike" cap="none" normalizeH="0" baseline="0" dirty="0" smtClean="0">
                <a:ln>
                  <a:noFill/>
                </a:ln>
                <a:solidFill>
                  <a:schemeClr val="tx1"/>
                </a:solidFill>
                <a:effectLst/>
                <a:latin typeface="Chunk Type" pitchFamily="2" charset="0"/>
                <a:ea typeface="Times New Roman" pitchFamily="18" charset="0"/>
              </a:rPr>
              <a:t>How can we use our natural resources more wisely?</a:t>
            </a:r>
            <a:endParaRPr kumimoji="0" lang="en-US" sz="2800" b="0" i="0" u="none" strike="noStrike" cap="none" normalizeH="0" baseline="0" dirty="0" smtClean="0">
              <a:ln>
                <a:noFill/>
              </a:ln>
              <a:solidFill>
                <a:schemeClr val="tx1"/>
              </a:solidFill>
              <a:effectLst/>
              <a:latin typeface="Chunk Type" pitchFamily="2" charset="0"/>
            </a:endParaRPr>
          </a:p>
          <a:p>
            <a:pPr marL="0" marR="0" lvl="0" indent="0" algn="l" defTabSz="914400" rtl="0" eaLnBrk="0" fontAlgn="base" latinLnBrk="0" hangingPunct="0">
              <a:lnSpc>
                <a:spcPct val="100000"/>
              </a:lnSpc>
              <a:spcBef>
                <a:spcPct val="0"/>
              </a:spcBef>
              <a:spcAft>
                <a:spcPct val="0"/>
              </a:spcAft>
              <a:buClrTx/>
              <a:buSzTx/>
              <a:buFontTx/>
              <a:buChar char="•"/>
              <a:tabLst>
                <a:tab pos="228600" algn="l"/>
              </a:tabLst>
            </a:pPr>
            <a:r>
              <a:rPr kumimoji="0" lang="en-US" sz="2800" b="0" i="0" u="none" strike="noStrike" cap="none" normalizeH="0" baseline="0" dirty="0" smtClean="0">
                <a:ln>
                  <a:noFill/>
                </a:ln>
                <a:solidFill>
                  <a:schemeClr val="tx1"/>
                </a:solidFill>
                <a:effectLst/>
                <a:latin typeface="Chunk Type" pitchFamily="2" charset="0"/>
                <a:ea typeface="Times New Roman" pitchFamily="18" charset="0"/>
              </a:rPr>
              <a:t>How can I stay healthy?</a:t>
            </a:r>
            <a:endParaRPr kumimoji="0" lang="en-US" sz="2800" b="0" i="0" u="none" strike="noStrike" cap="none" normalizeH="0" baseline="0" dirty="0" smtClean="0">
              <a:ln>
                <a:noFill/>
              </a:ln>
              <a:solidFill>
                <a:schemeClr val="tx1"/>
              </a:solidFill>
              <a:effectLst/>
              <a:latin typeface="Chunk Type" pitchFamily="2" charset="0"/>
            </a:endParaRPr>
          </a:p>
        </p:txBody>
      </p:sp>
      <p:pic>
        <p:nvPicPr>
          <p:cNvPr id="16387" name="Picture 3" descr="http://www.huje.co.uk/pictures/huje/decor/question-mark.jpg"/>
          <p:cNvPicPr>
            <a:picLocks noChangeAspect="1" noChangeArrowheads="1"/>
          </p:cNvPicPr>
          <p:nvPr/>
        </p:nvPicPr>
        <p:blipFill>
          <a:blip r:embed="rId2" cstate="print"/>
          <a:srcRect/>
          <a:stretch>
            <a:fillRect/>
          </a:stretch>
        </p:blipFill>
        <p:spPr bwMode="auto">
          <a:xfrm>
            <a:off x="5715000" y="4191000"/>
            <a:ext cx="2590800" cy="2116340"/>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0" y="-680084"/>
            <a:ext cx="9144000" cy="698652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3200" b="1" i="0" u="none" strike="noStrike" cap="none" normalizeH="0" baseline="0" dirty="0" smtClean="0">
              <a:ln>
                <a:noFill/>
              </a:ln>
              <a:solidFill>
                <a:srgbClr val="FFFF00"/>
              </a:solidFill>
              <a:effectLst/>
              <a:latin typeface="Chunk Type" pitchFamily="2" charset="0"/>
              <a:ea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lang="en-US" sz="3200" b="1" dirty="0" smtClean="0">
              <a:solidFill>
                <a:srgbClr val="FFFF00"/>
              </a:solidFill>
              <a:latin typeface="Chunk Type" pitchFamily="2" charset="0"/>
              <a:ea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3200" b="1" i="0" u="none" strike="noStrike" cap="none" normalizeH="0" baseline="0" dirty="0" smtClean="0">
                <a:ln>
                  <a:noFill/>
                </a:ln>
                <a:solidFill>
                  <a:srgbClr val="FFFF00"/>
                </a:solidFill>
                <a:effectLst/>
                <a:latin typeface="Chunk Type" pitchFamily="2" charset="0"/>
                <a:ea typeface="Times New Roman" pitchFamily="18" charset="0"/>
              </a:rPr>
              <a:t>Students </a:t>
            </a:r>
            <a:r>
              <a:rPr kumimoji="0" lang="en-US" sz="3200" b="1" i="0" u="none" strike="noStrike" cap="none" normalizeH="0" baseline="0" dirty="0" smtClean="0">
                <a:ln>
                  <a:noFill/>
                </a:ln>
                <a:solidFill>
                  <a:srgbClr val="FFFF00"/>
                </a:solidFill>
                <a:effectLst/>
                <a:latin typeface="Chunk Type" pitchFamily="2" charset="0"/>
                <a:ea typeface="Times New Roman" pitchFamily="18" charset="0"/>
              </a:rPr>
              <a:t>Work on Relevant Problems</a:t>
            </a:r>
            <a:r>
              <a:rPr kumimoji="0" lang="en-US" sz="3200" b="1" i="0" u="none" strike="noStrike" cap="none" normalizeH="0" baseline="0" dirty="0" smtClean="0">
                <a:ln>
                  <a:noFill/>
                </a:ln>
                <a:solidFill>
                  <a:srgbClr val="FFFF00"/>
                </a:solidFill>
                <a:effectLst/>
                <a:latin typeface="Chunk Type" pitchFamily="2" charset="0"/>
                <a:ea typeface="Times New Roman" pitchFamily="18" charset="0"/>
              </a:rPr>
              <a:t>!</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3200" b="0" i="0" u="none" strike="noStrike" cap="none" normalizeH="0" baseline="0" dirty="0" smtClean="0">
              <a:ln>
                <a:noFill/>
              </a:ln>
              <a:solidFill>
                <a:srgbClr val="FFFF00"/>
              </a:solidFill>
              <a:effectLst/>
              <a:latin typeface="Chunk Type" pitchFamily="2"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3200" b="0" i="0" u="none" strike="noStrike" cap="none" normalizeH="0" baseline="0" dirty="0" smtClean="0">
                <a:ln>
                  <a:noFill/>
                </a:ln>
                <a:solidFill>
                  <a:schemeClr val="tx1"/>
                </a:solidFill>
                <a:effectLst/>
                <a:latin typeface="Chunk Type" pitchFamily="2" charset="0"/>
                <a:ea typeface="Times New Roman" pitchFamily="18" charset="0"/>
              </a:rPr>
              <a:t>Our students work to understand and find solutions to real-world problems in our community, country, and world. They use technology as adults do—for research, analysis, collaboration, and communication, often working with experts and community leaders. They come to understand the connection of what they study in school with the world around them.</a:t>
            </a:r>
            <a:endParaRPr kumimoji="0" lang="en-US" sz="3200" b="0" i="0" u="none" strike="noStrike" cap="none" normalizeH="0" baseline="0" dirty="0" smtClean="0">
              <a:ln>
                <a:noFill/>
              </a:ln>
              <a:solidFill>
                <a:schemeClr val="tx1"/>
              </a:solidFill>
              <a:effectLst/>
              <a:latin typeface="Chunk Type" pitchFamily="2"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1"/>
          <p:cNvSpPr>
            <a:spLocks noChangeArrowheads="1"/>
          </p:cNvSpPr>
          <p:nvPr/>
        </p:nvSpPr>
        <p:spPr bwMode="auto">
          <a:xfrm>
            <a:off x="381000" y="344709"/>
            <a:ext cx="8153400" cy="5986230"/>
          </a:xfrm>
          <a:prstGeom prst="rect">
            <a:avLst/>
          </a:prstGeom>
          <a:noFill/>
          <a:ln w="9525">
            <a:noFill/>
            <a:miter lim="800000"/>
            <a:headEnd/>
            <a:tailEnd/>
          </a:ln>
          <a:effectLst/>
        </p:spPr>
        <p:txBody>
          <a:bodyPr vert="horz" wrap="square" lIns="0" tIns="0" rIns="0" bIns="76176"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3200" b="1" i="0" u="none" strike="noStrike" cap="none" normalizeH="0" baseline="0" dirty="0" smtClean="0">
                <a:ln>
                  <a:noFill/>
                </a:ln>
                <a:solidFill>
                  <a:srgbClr val="FFFF00"/>
                </a:solidFill>
                <a:effectLst/>
                <a:latin typeface="BeachType" pitchFamily="2" charset="0"/>
                <a:cs typeface="Arial" pitchFamily="34" charset="0"/>
              </a:rPr>
              <a:t>HOW DOES GRADING WORK?</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3200" b="1" i="0" u="none" strike="noStrike" cap="none" normalizeH="0" baseline="0" dirty="0" smtClean="0">
                <a:ln>
                  <a:noFill/>
                </a:ln>
                <a:solidFill>
                  <a:srgbClr val="FF0000"/>
                </a:solidFill>
                <a:effectLst/>
                <a:latin typeface="BeachType" pitchFamily="2" charset="0"/>
                <a:ea typeface="Times New Roman" pitchFamily="18" charset="0"/>
              </a:rPr>
              <a:t>Grading is an Ongoing Process</a:t>
            </a:r>
            <a:endParaRPr kumimoji="0" lang="en-US" sz="3200" b="0" i="0" u="none" strike="noStrike" cap="none" normalizeH="0" baseline="0" dirty="0" smtClean="0">
              <a:ln>
                <a:noFill/>
              </a:ln>
              <a:solidFill>
                <a:srgbClr val="FF0000"/>
              </a:solidFill>
              <a:effectLst/>
              <a:latin typeface="BeachType" pitchFamily="2"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3200" b="0" i="0" u="none" strike="noStrike" cap="none" normalizeH="0" baseline="0" dirty="0" smtClean="0">
                <a:ln>
                  <a:noFill/>
                </a:ln>
                <a:solidFill>
                  <a:schemeClr val="tx1"/>
                </a:solidFill>
                <a:effectLst/>
                <a:latin typeface="BeachType" pitchFamily="2" charset="0"/>
                <a:ea typeface="Times New Roman" pitchFamily="18" charset="0"/>
              </a:rPr>
              <a:t>I provide rubrics to my students before the start of a project so that they will know the quality of work that is expected. There are many points along the project where students are assessed, so we can all be sure that everyone is on track.</a:t>
            </a:r>
            <a:endParaRPr kumimoji="0" lang="en-US" sz="3200" b="0" i="0" u="none" strike="noStrike" cap="none" normalizeH="0" baseline="0" dirty="0" smtClean="0">
              <a:ln>
                <a:noFill/>
              </a:ln>
              <a:solidFill>
                <a:schemeClr val="tx1"/>
              </a:solidFill>
              <a:effectLst/>
              <a:latin typeface="BeachType" pitchFamily="2"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3200" b="0" i="0" u="none" strike="noStrike" cap="none" normalizeH="0" baseline="0" dirty="0" smtClean="0">
                <a:ln>
                  <a:noFill/>
                </a:ln>
                <a:solidFill>
                  <a:schemeClr val="tx1"/>
                </a:solidFill>
                <a:effectLst/>
                <a:latin typeface="BeachType" pitchFamily="2" charset="0"/>
                <a:ea typeface="Times New Roman" pitchFamily="18" charset="0"/>
              </a:rPr>
              <a:t> </a:t>
            </a:r>
            <a:endParaRPr kumimoji="0" lang="en-US" sz="3200" b="0" i="1" u="none" strike="noStrike" cap="none" normalizeH="0" baseline="0" dirty="0" smtClean="0">
              <a:ln>
                <a:noFill/>
              </a:ln>
              <a:solidFill>
                <a:schemeClr val="tx1"/>
              </a:solidFill>
              <a:effectLst/>
              <a:latin typeface="BeachType" pitchFamily="2" charset="0"/>
              <a:ea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3200" b="0" i="1" u="none" strike="noStrike" cap="none" normalizeH="0" baseline="0" dirty="0" smtClean="0">
                <a:ln>
                  <a:noFill/>
                </a:ln>
                <a:solidFill>
                  <a:schemeClr val="tx1"/>
                </a:solidFill>
                <a:effectLst/>
                <a:latin typeface="BeachType" pitchFamily="2" charset="0"/>
                <a:ea typeface="Times New Roman" pitchFamily="18" charset="0"/>
              </a:rPr>
              <a:t>When a group of students work together on a project, students receive both a final group grade and an individual grade</a:t>
            </a:r>
            <a:r>
              <a:rPr kumimoji="0" lang="en-US" sz="3200" b="0" i="0" u="none" strike="noStrike" cap="none" normalizeH="0" baseline="0" dirty="0" smtClean="0">
                <a:ln>
                  <a:noFill/>
                </a:ln>
                <a:solidFill>
                  <a:schemeClr val="tx1"/>
                </a:solidFill>
                <a:effectLst/>
                <a:latin typeface="BeachType" pitchFamily="2" charset="0"/>
              </a:rPr>
              <a:t>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09600" y="533400"/>
            <a:ext cx="7772400" cy="6124754"/>
          </a:xfrm>
          <a:prstGeom prst="rect">
            <a:avLst/>
          </a:prstGeom>
          <a:noFill/>
        </p:spPr>
        <p:txBody>
          <a:bodyPr wrap="square" rtlCol="0">
            <a:spAutoFit/>
          </a:bodyPr>
          <a:lstStyle/>
          <a:p>
            <a:pPr algn="ctr"/>
            <a:r>
              <a:rPr lang="en-US" sz="3600" dirty="0" smtClean="0">
                <a:latin typeface="Chunk Type" pitchFamily="2" charset="0"/>
              </a:rPr>
              <a:t>The following pages are samples of student work.</a:t>
            </a:r>
          </a:p>
          <a:p>
            <a:endParaRPr lang="en-US" sz="2400" dirty="0" smtClean="0">
              <a:latin typeface="Chunk Type" pitchFamily="2" charset="0"/>
            </a:endParaRPr>
          </a:p>
          <a:p>
            <a:endParaRPr lang="en-US" sz="2400" dirty="0" smtClean="0">
              <a:latin typeface="Chunk Type" pitchFamily="2" charset="0"/>
            </a:endParaRPr>
          </a:p>
          <a:p>
            <a:endParaRPr lang="en-US" sz="3200" dirty="0" smtClean="0">
              <a:latin typeface="Chunk Type" pitchFamily="2" charset="0"/>
            </a:endParaRPr>
          </a:p>
          <a:p>
            <a:endParaRPr lang="en-US" sz="2400" dirty="0" smtClean="0">
              <a:latin typeface="Chunk Type" pitchFamily="2" charset="0"/>
            </a:endParaRPr>
          </a:p>
          <a:p>
            <a:endParaRPr lang="en-US" sz="2400" dirty="0" smtClean="0">
              <a:latin typeface="Chunk Type" pitchFamily="2" charset="0"/>
            </a:endParaRPr>
          </a:p>
          <a:p>
            <a:endParaRPr lang="en-US" sz="2400" dirty="0" smtClean="0">
              <a:latin typeface="Chunk Type" pitchFamily="2" charset="0"/>
            </a:endParaRPr>
          </a:p>
          <a:p>
            <a:endParaRPr lang="en-US" sz="2400" dirty="0" smtClean="0">
              <a:latin typeface="Chunk Type" pitchFamily="2" charset="0"/>
            </a:endParaRPr>
          </a:p>
          <a:p>
            <a:endParaRPr lang="en-US" sz="2400" dirty="0" smtClean="0">
              <a:latin typeface="Chunk Type" pitchFamily="2" charset="0"/>
            </a:endParaRPr>
          </a:p>
          <a:p>
            <a:endParaRPr lang="en-US" sz="2400" dirty="0" smtClean="0">
              <a:latin typeface="Chunk Type" pitchFamily="2" charset="0"/>
            </a:endParaRPr>
          </a:p>
          <a:p>
            <a:endParaRPr lang="en-US" sz="2400" dirty="0" smtClean="0">
              <a:latin typeface="Chunk Type" pitchFamily="2" charset="0"/>
            </a:endParaRPr>
          </a:p>
          <a:p>
            <a:endParaRPr lang="en-US" sz="2400" dirty="0" smtClean="0">
              <a:latin typeface="Chunk Type" pitchFamily="2" charset="0"/>
            </a:endParaRPr>
          </a:p>
          <a:p>
            <a:r>
              <a:rPr lang="en-US" sz="2400" dirty="0" smtClean="0">
                <a:latin typeface="Chunk Type" pitchFamily="2" charset="0"/>
              </a:rPr>
              <a:t>http://download.intel.com/education/Common/en/Resources/DEP/seasons/SeasoningTheSchoolYear.pdf</a:t>
            </a:r>
            <a:endParaRPr lang="en-US" sz="2400" dirty="0">
              <a:latin typeface="Chunk Type" pitchFamily="2" charset="0"/>
            </a:endParaRPr>
          </a:p>
        </p:txBody>
      </p:sp>
      <p:pic>
        <p:nvPicPr>
          <p:cNvPr id="6" name="Picture 5" descr="animated_computer_student_3.gif"/>
          <p:cNvPicPr>
            <a:picLocks noChangeAspect="1"/>
          </p:cNvPicPr>
          <p:nvPr/>
        </p:nvPicPr>
        <p:blipFill>
          <a:blip r:embed="rId2" cstate="print"/>
          <a:stretch>
            <a:fillRect/>
          </a:stretch>
        </p:blipFill>
        <p:spPr>
          <a:xfrm>
            <a:off x="3143250" y="2119312"/>
            <a:ext cx="2857500" cy="2619375"/>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0" y="609600"/>
            <a:ext cx="9144000" cy="2209800"/>
          </a:xfrm>
        </p:spPr>
        <p:txBody>
          <a:bodyPr/>
          <a:lstStyle/>
          <a:p>
            <a:r>
              <a:rPr lang="en-US" sz="5400" dirty="0">
                <a:latin typeface="Kristen ITC" pitchFamily="66" charset="0"/>
              </a:rPr>
              <a:t>The Seasons of the Year</a:t>
            </a:r>
          </a:p>
        </p:txBody>
      </p:sp>
      <p:sp>
        <p:nvSpPr>
          <p:cNvPr id="2051" name="Rectangle 3"/>
          <p:cNvSpPr>
            <a:spLocks noGrp="1" noChangeArrowheads="1"/>
          </p:cNvSpPr>
          <p:nvPr>
            <p:ph type="subTitle" idx="1"/>
          </p:nvPr>
        </p:nvSpPr>
        <p:spPr>
          <a:xfrm>
            <a:off x="1981200" y="4724400"/>
            <a:ext cx="4800600" cy="1524000"/>
          </a:xfrm>
        </p:spPr>
        <p:txBody>
          <a:bodyPr/>
          <a:lstStyle/>
          <a:p>
            <a:pPr>
              <a:lnSpc>
                <a:spcPct val="80000"/>
              </a:lnSpc>
            </a:pPr>
            <a:r>
              <a:rPr lang="en-US" sz="2400">
                <a:latin typeface="Kristen ITC" pitchFamily="66" charset="0"/>
              </a:rPr>
              <a:t>Billy</a:t>
            </a:r>
          </a:p>
          <a:p>
            <a:pPr>
              <a:lnSpc>
                <a:spcPct val="80000"/>
              </a:lnSpc>
            </a:pPr>
            <a:r>
              <a:rPr lang="en-US" sz="2400">
                <a:latin typeface="Kristen ITC" pitchFamily="66" charset="0"/>
              </a:rPr>
              <a:t>Jan</a:t>
            </a:r>
          </a:p>
          <a:p>
            <a:pPr>
              <a:lnSpc>
                <a:spcPct val="80000"/>
              </a:lnSpc>
            </a:pPr>
            <a:r>
              <a:rPr lang="en-US" sz="2400">
                <a:latin typeface="Kristen ITC" pitchFamily="66" charset="0"/>
              </a:rPr>
              <a:t>Sarah</a:t>
            </a:r>
          </a:p>
          <a:p>
            <a:pPr>
              <a:lnSpc>
                <a:spcPct val="80000"/>
              </a:lnSpc>
            </a:pPr>
            <a:r>
              <a:rPr lang="en-US" sz="2400">
                <a:latin typeface="Kristen ITC" pitchFamily="66" charset="0"/>
              </a:rPr>
              <a:t>Ryan</a:t>
            </a:r>
          </a:p>
          <a:p>
            <a:pPr>
              <a:lnSpc>
                <a:spcPct val="80000"/>
              </a:lnSpc>
            </a:pPr>
            <a:endParaRPr lang="en-US" sz="2400">
              <a:latin typeface="Kristen ITC" pitchFamily="66" charset="0"/>
            </a:endParaRPr>
          </a:p>
        </p:txBody>
      </p:sp>
      <p:pic>
        <p:nvPicPr>
          <p:cNvPr id="2059" name="Picture 11" descr="j0181636"/>
          <p:cNvPicPr>
            <a:picLocks noChangeAspect="1" noChangeArrowheads="1"/>
          </p:cNvPicPr>
          <p:nvPr/>
        </p:nvPicPr>
        <p:blipFill>
          <a:blip r:embed="rId2" cstate="print"/>
          <a:srcRect/>
          <a:stretch>
            <a:fillRect/>
          </a:stretch>
        </p:blipFill>
        <p:spPr bwMode="auto">
          <a:xfrm>
            <a:off x="2743200" y="2227263"/>
            <a:ext cx="3657600" cy="2401887"/>
          </a:xfrm>
          <a:prstGeom prst="rect">
            <a:avLst/>
          </a:prstGeom>
          <a:noFill/>
        </p:spPr>
      </p:pic>
    </p:spTree>
  </p:cSld>
  <p:clrMapOvr>
    <a:masterClrMapping/>
  </p:clrMapOvr>
  <p:transition advTm="5568"/>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153</TotalTime>
  <Words>609</Words>
  <Application>Microsoft Office PowerPoint</Application>
  <PresentationFormat>On-screen Show (4:3)</PresentationFormat>
  <Paragraphs>109</Paragraphs>
  <Slides>19</Slides>
  <Notes>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19</vt:i4>
      </vt:variant>
    </vt:vector>
  </HeadingPairs>
  <TitlesOfParts>
    <vt:vector size="21" baseType="lpstr">
      <vt:lpstr>Office Theme</vt:lpstr>
      <vt:lpstr>Chart</vt:lpstr>
      <vt:lpstr>Slide 1</vt:lpstr>
      <vt:lpstr>What Important 21st Century Skills Do Students Learn During Projects?</vt:lpstr>
      <vt:lpstr>Slide 3</vt:lpstr>
      <vt:lpstr>Slide 4</vt:lpstr>
      <vt:lpstr>Slide 5</vt:lpstr>
      <vt:lpstr>Slide 6</vt:lpstr>
      <vt:lpstr>Slide 7</vt:lpstr>
      <vt:lpstr>Slide 8</vt:lpstr>
      <vt:lpstr>The Seasons of the Year</vt:lpstr>
      <vt:lpstr>There are 4 seasons in each year.  </vt:lpstr>
      <vt:lpstr>In the summer:</vt:lpstr>
      <vt:lpstr>In the fall:</vt:lpstr>
      <vt:lpstr>In the winter: </vt:lpstr>
      <vt:lpstr>In the spring:</vt:lpstr>
      <vt:lpstr>Trees change in every season.</vt:lpstr>
      <vt:lpstr>Weather in the Four Seasons</vt:lpstr>
      <vt:lpstr>Our Favorite Season Graph</vt:lpstr>
      <vt:lpstr>Seasonal Clothes Graph</vt:lpstr>
      <vt:lpstr>Slide 19</vt:lpstr>
    </vt:vector>
  </TitlesOfParts>
  <Company>WCS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Administrator</dc:creator>
  <cp:lastModifiedBy>Administrator</cp:lastModifiedBy>
  <cp:revision>19</cp:revision>
  <dcterms:created xsi:type="dcterms:W3CDTF">2009-10-27T15:24:53Z</dcterms:created>
  <dcterms:modified xsi:type="dcterms:W3CDTF">2009-11-11T12:45:36Z</dcterms:modified>
</cp:coreProperties>
</file>